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487" r:id="rId3"/>
    <p:sldId id="299" r:id="rId4"/>
    <p:sldId id="485" r:id="rId5"/>
    <p:sldId id="489" r:id="rId6"/>
    <p:sldId id="514" r:id="rId7"/>
    <p:sldId id="425" r:id="rId8"/>
    <p:sldId id="280" r:id="rId9"/>
    <p:sldId id="512" r:id="rId10"/>
    <p:sldId id="492" r:id="rId11"/>
    <p:sldId id="473" r:id="rId12"/>
    <p:sldId id="500" r:id="rId13"/>
    <p:sldId id="474" r:id="rId14"/>
    <p:sldId id="477" r:id="rId15"/>
    <p:sldId id="499" r:id="rId16"/>
    <p:sldId id="479" r:id="rId17"/>
    <p:sldId id="480" r:id="rId18"/>
    <p:sldId id="481" r:id="rId19"/>
    <p:sldId id="482" r:id="rId20"/>
    <p:sldId id="483" r:id="rId21"/>
    <p:sldId id="344" r:id="rId22"/>
    <p:sldId id="501" r:id="rId23"/>
    <p:sldId id="354" r:id="rId24"/>
    <p:sldId id="355" r:id="rId25"/>
    <p:sldId id="356" r:id="rId26"/>
    <p:sldId id="502" r:id="rId27"/>
    <p:sldId id="503" r:id="rId28"/>
    <p:sldId id="504" r:id="rId29"/>
    <p:sldId id="506" r:id="rId30"/>
    <p:sldId id="507" r:id="rId31"/>
    <p:sldId id="380" r:id="rId32"/>
    <p:sldId id="509" r:id="rId33"/>
    <p:sldId id="508" r:id="rId34"/>
    <p:sldId id="510" r:id="rId35"/>
    <p:sldId id="511" r:id="rId36"/>
    <p:sldId id="48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83"/>
    <p:restoredTop sz="96054"/>
  </p:normalViewPr>
  <p:slideViewPr>
    <p:cSldViewPr snapToGrid="0" snapToObjects="1">
      <p:cViewPr varScale="1">
        <p:scale>
          <a:sx n="123" d="100"/>
          <a:sy n="123" d="100"/>
        </p:scale>
        <p:origin x="280" y="1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simonfischer-baum\OneDrive%20-%20Rice%20University\RiceUBCBraille\Frontiers%20Article\DataForFigure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imonfischer-baum\OneDrive%20-%20Rice%20University\RiceUBCBraille\Frontiers%20Article\DataForFigure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imonfischer-baum\OneDrive%20-%20Rice%20University\RiceUBCBraille\Frontiers%20Article\DataForFigure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Sheet1!$F$1</c:f>
              <c:strCache>
                <c:ptCount val="1"/>
                <c:pt idx="0">
                  <c:v>Morpheme Bridging</c:v>
                </c:pt>
              </c:strCache>
            </c:strRef>
          </c:tx>
          <c:spPr>
            <a:solidFill>
              <a:schemeClr val="dk1">
                <a:tint val="88500"/>
              </a:schemeClr>
            </a:solidFill>
            <a:ln>
              <a:noFill/>
            </a:ln>
            <a:effectLst/>
          </c:spPr>
          <c:invertIfNegative val="0"/>
          <c:cat>
            <c:strRef>
              <c:f>Sheet1!$E$2:$E$7</c:f>
              <c:strCache>
                <c:ptCount val="6"/>
                <c:pt idx="0">
                  <c:v>freedom (F2018)</c:v>
                </c:pt>
                <c:pt idx="1">
                  <c:v>freedom (A2019)</c:v>
                </c:pt>
                <c:pt idx="2">
                  <c:v>prediction</c:v>
                </c:pt>
                <c:pt idx="3">
                  <c:v>federal</c:v>
                </c:pt>
                <c:pt idx="4">
                  <c:v>predator</c:v>
                </c:pt>
                <c:pt idx="5">
                  <c:v>tragedy</c:v>
                </c:pt>
              </c:strCache>
            </c:strRef>
          </c:cat>
          <c:val>
            <c:numRef>
              <c:f>Sheet1!$F$2:$F$7</c:f>
              <c:numCache>
                <c:formatCode>General</c:formatCode>
                <c:ptCount val="6"/>
                <c:pt idx="0">
                  <c:v>0.30434782608695654</c:v>
                </c:pt>
                <c:pt idx="1">
                  <c:v>0.20408163265306123</c:v>
                </c:pt>
                <c:pt idx="2">
                  <c:v>0.15</c:v>
                </c:pt>
              </c:numCache>
            </c:numRef>
          </c:val>
          <c:extLst>
            <c:ext xmlns:c16="http://schemas.microsoft.com/office/drawing/2014/chart" uri="{C3380CC4-5D6E-409C-BE32-E72D297353CC}">
              <c16:uniqueId val="{00000000-3560-F742-9337-522104270755}"/>
            </c:ext>
          </c:extLst>
        </c:ser>
        <c:ser>
          <c:idx val="1"/>
          <c:order val="1"/>
          <c:tx>
            <c:strRef>
              <c:f>Sheet1!$G$1</c:f>
              <c:strCache>
                <c:ptCount val="1"/>
                <c:pt idx="0">
                  <c:v>Tautomorphemic</c:v>
                </c:pt>
              </c:strCache>
            </c:strRef>
          </c:tx>
          <c:spPr>
            <a:solidFill>
              <a:schemeClr val="dk1">
                <a:tint val="55000"/>
              </a:schemeClr>
            </a:solidFill>
            <a:ln>
              <a:noFill/>
            </a:ln>
            <a:effectLst/>
          </c:spPr>
          <c:invertIfNegative val="0"/>
          <c:cat>
            <c:strRef>
              <c:f>Sheet1!$E$2:$E$7</c:f>
              <c:strCache>
                <c:ptCount val="6"/>
                <c:pt idx="0">
                  <c:v>freedom (F2018)</c:v>
                </c:pt>
                <c:pt idx="1">
                  <c:v>freedom (A2019)</c:v>
                </c:pt>
                <c:pt idx="2">
                  <c:v>prediction</c:v>
                </c:pt>
                <c:pt idx="3">
                  <c:v>federal</c:v>
                </c:pt>
                <c:pt idx="4">
                  <c:v>predator</c:v>
                </c:pt>
                <c:pt idx="5">
                  <c:v>tragedy</c:v>
                </c:pt>
              </c:strCache>
            </c:strRef>
          </c:cat>
          <c:val>
            <c:numRef>
              <c:f>Sheet1!$G$2:$G$7</c:f>
              <c:numCache>
                <c:formatCode>General</c:formatCode>
                <c:ptCount val="6"/>
                <c:pt idx="3">
                  <c:v>0.59259259259259256</c:v>
                </c:pt>
                <c:pt idx="4">
                  <c:v>0.68518518518518523</c:v>
                </c:pt>
                <c:pt idx="5">
                  <c:v>0.625</c:v>
                </c:pt>
              </c:numCache>
            </c:numRef>
          </c:val>
          <c:extLst>
            <c:ext xmlns:c16="http://schemas.microsoft.com/office/drawing/2014/chart" uri="{C3380CC4-5D6E-409C-BE32-E72D297353CC}">
              <c16:uniqueId val="{00000001-3560-F742-9337-522104270755}"/>
            </c:ext>
          </c:extLst>
        </c:ser>
        <c:dLbls>
          <c:showLegendKey val="0"/>
          <c:showVal val="0"/>
          <c:showCatName val="0"/>
          <c:showSerName val="0"/>
          <c:showPercent val="0"/>
          <c:showBubbleSize val="0"/>
        </c:dLbls>
        <c:gapWidth val="219"/>
        <c:overlap val="-27"/>
        <c:axId val="1439339920"/>
        <c:axId val="1543501952"/>
      </c:barChart>
      <c:catAx>
        <c:axId val="1439339920"/>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Target Word</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43501952"/>
        <c:crosses val="autoZero"/>
        <c:auto val="1"/>
        <c:lblAlgn val="ctr"/>
        <c:lblOffset val="100"/>
        <c:noMultiLvlLbl val="0"/>
      </c:catAx>
      <c:valAx>
        <c:axId val="154350195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Correct Contraction Use</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39339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Sheet1!$F$8</c:f>
              <c:strCache>
                <c:ptCount val="1"/>
                <c:pt idx="0">
                  <c:v>Morpheme Bridging</c:v>
                </c:pt>
              </c:strCache>
            </c:strRef>
          </c:tx>
          <c:spPr>
            <a:solidFill>
              <a:schemeClr val="dk1">
                <a:tint val="88500"/>
              </a:schemeClr>
            </a:solidFill>
            <a:ln>
              <a:noFill/>
            </a:ln>
            <a:effectLst/>
          </c:spPr>
          <c:invertIfNegative val="0"/>
          <c:cat>
            <c:strRef>
              <c:f>Sheet1!$E$9:$E$24</c:f>
              <c:strCache>
                <c:ptCount val="16"/>
                <c:pt idx="0">
                  <c:v>weren't</c:v>
                </c:pt>
                <c:pt idx="1">
                  <c:v>continent</c:v>
                </c:pt>
                <c:pt idx="2">
                  <c:v>current</c:v>
                </c:pt>
                <c:pt idx="3">
                  <c:v>generalize</c:v>
                </c:pt>
                <c:pt idx="4">
                  <c:v>genes</c:v>
                </c:pt>
                <c:pt idx="5">
                  <c:v>length</c:v>
                </c:pt>
                <c:pt idx="6">
                  <c:v>nutrients</c:v>
                </c:pt>
                <c:pt idx="7">
                  <c:v>parentheses (F2019)</c:v>
                </c:pt>
                <c:pt idx="8">
                  <c:v>parentheses (F2021)</c:v>
                </c:pt>
                <c:pt idx="9">
                  <c:v>penguin</c:v>
                </c:pt>
                <c:pt idx="10">
                  <c:v>percent</c:v>
                </c:pt>
                <c:pt idx="11">
                  <c:v>perpendicular</c:v>
                </c:pt>
                <c:pt idx="12">
                  <c:v>scene</c:v>
                </c:pt>
                <c:pt idx="13">
                  <c:v>seen</c:v>
                </c:pt>
                <c:pt idx="14">
                  <c:v>stencil</c:v>
                </c:pt>
                <c:pt idx="15">
                  <c:v>utensil</c:v>
                </c:pt>
              </c:strCache>
            </c:strRef>
          </c:cat>
          <c:val>
            <c:numRef>
              <c:f>Sheet1!$F$9:$F$24</c:f>
              <c:numCache>
                <c:formatCode>General</c:formatCode>
                <c:ptCount val="16"/>
                <c:pt idx="0">
                  <c:v>0.14285714285714285</c:v>
                </c:pt>
              </c:numCache>
            </c:numRef>
          </c:val>
          <c:extLst>
            <c:ext xmlns:c16="http://schemas.microsoft.com/office/drawing/2014/chart" uri="{C3380CC4-5D6E-409C-BE32-E72D297353CC}">
              <c16:uniqueId val="{00000000-59A7-F44F-8773-7897A1E2CE6C}"/>
            </c:ext>
          </c:extLst>
        </c:ser>
        <c:ser>
          <c:idx val="1"/>
          <c:order val="1"/>
          <c:tx>
            <c:strRef>
              <c:f>Sheet1!$G$8</c:f>
              <c:strCache>
                <c:ptCount val="1"/>
                <c:pt idx="0">
                  <c:v>Tautomorphemic</c:v>
                </c:pt>
              </c:strCache>
            </c:strRef>
          </c:tx>
          <c:spPr>
            <a:solidFill>
              <a:schemeClr val="dk1">
                <a:tint val="55000"/>
              </a:schemeClr>
            </a:solidFill>
            <a:ln>
              <a:noFill/>
            </a:ln>
            <a:effectLst/>
          </c:spPr>
          <c:invertIfNegative val="0"/>
          <c:cat>
            <c:strRef>
              <c:f>Sheet1!$E$9:$E$24</c:f>
              <c:strCache>
                <c:ptCount val="16"/>
                <c:pt idx="0">
                  <c:v>weren't</c:v>
                </c:pt>
                <c:pt idx="1">
                  <c:v>continent</c:v>
                </c:pt>
                <c:pt idx="2">
                  <c:v>current</c:v>
                </c:pt>
                <c:pt idx="3">
                  <c:v>generalize</c:v>
                </c:pt>
                <c:pt idx="4">
                  <c:v>genes</c:v>
                </c:pt>
                <c:pt idx="5">
                  <c:v>length</c:v>
                </c:pt>
                <c:pt idx="6">
                  <c:v>nutrients</c:v>
                </c:pt>
                <c:pt idx="7">
                  <c:v>parentheses (F2019)</c:v>
                </c:pt>
                <c:pt idx="8">
                  <c:v>parentheses (F2021)</c:v>
                </c:pt>
                <c:pt idx="9">
                  <c:v>penguin</c:v>
                </c:pt>
                <c:pt idx="10">
                  <c:v>percent</c:v>
                </c:pt>
                <c:pt idx="11">
                  <c:v>perpendicular</c:v>
                </c:pt>
                <c:pt idx="12">
                  <c:v>scene</c:v>
                </c:pt>
                <c:pt idx="13">
                  <c:v>seen</c:v>
                </c:pt>
                <c:pt idx="14">
                  <c:v>stencil</c:v>
                </c:pt>
                <c:pt idx="15">
                  <c:v>utensil</c:v>
                </c:pt>
              </c:strCache>
            </c:strRef>
          </c:cat>
          <c:val>
            <c:numRef>
              <c:f>Sheet1!$G$9:$G$24</c:f>
              <c:numCache>
                <c:formatCode>General</c:formatCode>
                <c:ptCount val="16"/>
                <c:pt idx="1">
                  <c:v>0.65853658536585369</c:v>
                </c:pt>
                <c:pt idx="2">
                  <c:v>0.77083333333333337</c:v>
                </c:pt>
                <c:pt idx="3">
                  <c:v>0.67692307692307696</c:v>
                </c:pt>
                <c:pt idx="4">
                  <c:v>0.48275862068965519</c:v>
                </c:pt>
                <c:pt idx="5">
                  <c:v>0.33333333333333331</c:v>
                </c:pt>
                <c:pt idx="6">
                  <c:v>0.43333333333333335</c:v>
                </c:pt>
                <c:pt idx="7">
                  <c:v>0.61538461538461542</c:v>
                </c:pt>
                <c:pt idx="8">
                  <c:v>0.71875</c:v>
                </c:pt>
                <c:pt idx="9">
                  <c:v>0.58974358974358976</c:v>
                </c:pt>
                <c:pt idx="10">
                  <c:v>0.75</c:v>
                </c:pt>
                <c:pt idx="11">
                  <c:v>0.70370370370370372</c:v>
                </c:pt>
                <c:pt idx="12">
                  <c:v>0.32500000000000001</c:v>
                </c:pt>
                <c:pt idx="13">
                  <c:v>0.35555555555555557</c:v>
                </c:pt>
                <c:pt idx="14">
                  <c:v>0.7142857142857143</c:v>
                </c:pt>
                <c:pt idx="15">
                  <c:v>0.63265306122448983</c:v>
                </c:pt>
              </c:numCache>
            </c:numRef>
          </c:val>
          <c:extLst>
            <c:ext xmlns:c16="http://schemas.microsoft.com/office/drawing/2014/chart" uri="{C3380CC4-5D6E-409C-BE32-E72D297353CC}">
              <c16:uniqueId val="{00000001-59A7-F44F-8773-7897A1E2CE6C}"/>
            </c:ext>
          </c:extLst>
        </c:ser>
        <c:dLbls>
          <c:showLegendKey val="0"/>
          <c:showVal val="0"/>
          <c:showCatName val="0"/>
          <c:showSerName val="0"/>
          <c:showPercent val="0"/>
          <c:showBubbleSize val="0"/>
        </c:dLbls>
        <c:gapWidth val="219"/>
        <c:overlap val="-27"/>
        <c:axId val="1461264560"/>
        <c:axId val="1461646944"/>
      </c:barChart>
      <c:catAx>
        <c:axId val="1461264560"/>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Target Word</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1646944"/>
        <c:crosses val="autoZero"/>
        <c:auto val="1"/>
        <c:lblAlgn val="ctr"/>
        <c:lblOffset val="100"/>
        <c:noMultiLvlLbl val="0"/>
      </c:catAx>
      <c:valAx>
        <c:axId val="146164694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Correct Contraction Use</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126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Sheet1!$F$25</c:f>
              <c:strCache>
                <c:ptCount val="1"/>
                <c:pt idx="0">
                  <c:v>Morpheme Bridging</c:v>
                </c:pt>
              </c:strCache>
            </c:strRef>
          </c:tx>
          <c:spPr>
            <a:solidFill>
              <a:schemeClr val="dk1">
                <a:tint val="88500"/>
              </a:schemeClr>
            </a:solidFill>
            <a:ln>
              <a:noFill/>
            </a:ln>
            <a:effectLst/>
          </c:spPr>
          <c:invertIfNegative val="0"/>
          <c:cat>
            <c:strRef>
              <c:f>Sheet1!$E$26:$E$32</c:f>
              <c:strCache>
                <c:ptCount val="7"/>
                <c:pt idx="0">
                  <c:v>mistook</c:v>
                </c:pt>
                <c:pt idx="1">
                  <c:v>castle</c:v>
                </c:pt>
                <c:pt idx="2">
                  <c:v>crystal</c:v>
                </c:pt>
                <c:pt idx="3">
                  <c:v>hostile</c:v>
                </c:pt>
                <c:pt idx="4">
                  <c:v>listen</c:v>
                </c:pt>
                <c:pt idx="5">
                  <c:v>mysteries</c:v>
                </c:pt>
                <c:pt idx="6">
                  <c:v>pasture</c:v>
                </c:pt>
              </c:strCache>
            </c:strRef>
          </c:cat>
          <c:val>
            <c:numRef>
              <c:f>Sheet1!$F$26:$F$32</c:f>
              <c:numCache>
                <c:formatCode>General</c:formatCode>
                <c:ptCount val="7"/>
                <c:pt idx="0">
                  <c:v>0.25862068965517243</c:v>
                </c:pt>
              </c:numCache>
            </c:numRef>
          </c:val>
          <c:extLst>
            <c:ext xmlns:c16="http://schemas.microsoft.com/office/drawing/2014/chart" uri="{C3380CC4-5D6E-409C-BE32-E72D297353CC}">
              <c16:uniqueId val="{00000000-DAEF-304B-8139-7475B955DE1D}"/>
            </c:ext>
          </c:extLst>
        </c:ser>
        <c:ser>
          <c:idx val="1"/>
          <c:order val="1"/>
          <c:tx>
            <c:strRef>
              <c:f>Sheet1!$G$25</c:f>
              <c:strCache>
                <c:ptCount val="1"/>
                <c:pt idx="0">
                  <c:v>Tautomorphemic</c:v>
                </c:pt>
              </c:strCache>
            </c:strRef>
          </c:tx>
          <c:spPr>
            <a:solidFill>
              <a:schemeClr val="dk1">
                <a:tint val="55000"/>
              </a:schemeClr>
            </a:solidFill>
            <a:ln>
              <a:noFill/>
            </a:ln>
            <a:effectLst/>
          </c:spPr>
          <c:invertIfNegative val="0"/>
          <c:cat>
            <c:strRef>
              <c:f>Sheet1!$E$26:$E$32</c:f>
              <c:strCache>
                <c:ptCount val="7"/>
                <c:pt idx="0">
                  <c:v>mistook</c:v>
                </c:pt>
                <c:pt idx="1">
                  <c:v>castle</c:v>
                </c:pt>
                <c:pt idx="2">
                  <c:v>crystal</c:v>
                </c:pt>
                <c:pt idx="3">
                  <c:v>hostile</c:v>
                </c:pt>
                <c:pt idx="4">
                  <c:v>listen</c:v>
                </c:pt>
                <c:pt idx="5">
                  <c:v>mysteries</c:v>
                </c:pt>
                <c:pt idx="6">
                  <c:v>pasture</c:v>
                </c:pt>
              </c:strCache>
            </c:strRef>
          </c:cat>
          <c:val>
            <c:numRef>
              <c:f>Sheet1!$G$26:$G$32</c:f>
              <c:numCache>
                <c:formatCode>General</c:formatCode>
                <c:ptCount val="7"/>
                <c:pt idx="1">
                  <c:v>0.8936170212765957</c:v>
                </c:pt>
                <c:pt idx="2">
                  <c:v>0.92753623188405798</c:v>
                </c:pt>
                <c:pt idx="3">
                  <c:v>0.72972972972972971</c:v>
                </c:pt>
                <c:pt idx="4">
                  <c:v>0.56097560975609762</c:v>
                </c:pt>
                <c:pt idx="5">
                  <c:v>0.78947368421052633</c:v>
                </c:pt>
                <c:pt idx="6">
                  <c:v>0.67500000000000004</c:v>
                </c:pt>
              </c:numCache>
            </c:numRef>
          </c:val>
          <c:extLst>
            <c:ext xmlns:c16="http://schemas.microsoft.com/office/drawing/2014/chart" uri="{C3380CC4-5D6E-409C-BE32-E72D297353CC}">
              <c16:uniqueId val="{00000001-DAEF-304B-8139-7475B955DE1D}"/>
            </c:ext>
          </c:extLst>
        </c:ser>
        <c:dLbls>
          <c:showLegendKey val="0"/>
          <c:showVal val="0"/>
          <c:showCatName val="0"/>
          <c:showSerName val="0"/>
          <c:showPercent val="0"/>
          <c:showBubbleSize val="0"/>
        </c:dLbls>
        <c:gapWidth val="219"/>
        <c:overlap val="-27"/>
        <c:axId val="1491602064"/>
        <c:axId val="1491031680"/>
      </c:barChart>
      <c:catAx>
        <c:axId val="14916020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Target Word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1031680"/>
        <c:crosses val="autoZero"/>
        <c:auto val="1"/>
        <c:lblAlgn val="ctr"/>
        <c:lblOffset val="100"/>
        <c:noMultiLvlLbl val="0"/>
      </c:catAx>
      <c:valAx>
        <c:axId val="1491031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Correct</a:t>
                </a:r>
                <a:r>
                  <a:rPr lang="en-US" baseline="0"/>
                  <a:t> Contraction Use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1602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27452332142448"/>
          <c:y val="4.8445694284018397E-2"/>
          <c:w val="0.83309576966208798"/>
          <c:h val="0.86695184777727097"/>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errBars>
            <c:errBarType val="both"/>
            <c:errValType val="cust"/>
            <c:noEndCap val="0"/>
            <c:plus>
              <c:numRef>
                <c:f>Sheet1!$F$2:$F$3</c:f>
                <c:numCache>
                  <c:formatCode>General</c:formatCode>
                  <c:ptCount val="2"/>
                  <c:pt idx="0">
                    <c:v>131</c:v>
                  </c:pt>
                  <c:pt idx="1">
                    <c:v>101</c:v>
                  </c:pt>
                </c:numCache>
              </c:numRef>
            </c:plus>
            <c:minus>
              <c:numRef>
                <c:f>Sheet1!$F$2:$F$3</c:f>
                <c:numCache>
                  <c:formatCode>General</c:formatCode>
                  <c:ptCount val="2"/>
                  <c:pt idx="0">
                    <c:v>131</c:v>
                  </c:pt>
                  <c:pt idx="1">
                    <c:v>101</c:v>
                  </c:pt>
                </c:numCache>
              </c:numRef>
            </c:minus>
            <c:spPr>
              <a:noFill/>
              <a:ln w="9525" cap="flat" cmpd="sng" algn="ctr">
                <a:solidFill>
                  <a:schemeClr val="accent1"/>
                </a:solidFill>
                <a:round/>
              </a:ln>
              <a:effectLst/>
            </c:spPr>
          </c:errBars>
          <c:cat>
            <c:strRef>
              <c:f>Sheet1!$A$2:$A$3</c:f>
              <c:strCache>
                <c:ptCount val="2"/>
                <c:pt idx="0">
                  <c:v>Bridged</c:v>
                </c:pt>
                <c:pt idx="1">
                  <c:v>Control</c:v>
                </c:pt>
              </c:strCache>
            </c:strRef>
          </c:cat>
          <c:val>
            <c:numRef>
              <c:f>Sheet1!$B$2:$B$3</c:f>
              <c:numCache>
                <c:formatCode>General</c:formatCode>
                <c:ptCount val="2"/>
                <c:pt idx="0">
                  <c:v>2338</c:v>
                </c:pt>
                <c:pt idx="1">
                  <c:v>1970</c:v>
                </c:pt>
              </c:numCache>
            </c:numRef>
          </c:val>
          <c:extLst>
            <c:ext xmlns:c16="http://schemas.microsoft.com/office/drawing/2014/chart" uri="{C3380CC4-5D6E-409C-BE32-E72D297353CC}">
              <c16:uniqueId val="{00000000-6BC2-48FA-8DCD-29FC7BEAC570}"/>
            </c:ext>
          </c:extLst>
        </c:ser>
        <c:dLbls>
          <c:showLegendKey val="0"/>
          <c:showVal val="0"/>
          <c:showCatName val="0"/>
          <c:showSerName val="0"/>
          <c:showPercent val="0"/>
          <c:showBubbleSize val="0"/>
        </c:dLbls>
        <c:gapWidth val="219"/>
        <c:overlap val="-27"/>
        <c:axId val="287216856"/>
        <c:axId val="287214896"/>
      </c:barChart>
      <c:catAx>
        <c:axId val="287216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87214896"/>
        <c:crosses val="autoZero"/>
        <c:auto val="1"/>
        <c:lblAlgn val="ctr"/>
        <c:lblOffset val="100"/>
        <c:noMultiLvlLbl val="0"/>
      </c:catAx>
      <c:valAx>
        <c:axId val="287214896"/>
        <c:scaling>
          <c:orientation val="minMax"/>
          <c:max val="2500"/>
          <c:min val="1500"/>
        </c:scaling>
        <c:delete val="0"/>
        <c:axPos val="l"/>
        <c:numFmt formatCode="General"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87216856"/>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C39CC-50BA-B84D-B49D-8D3A89BCD3E2}" type="datetimeFigureOut">
              <a:rPr lang="en-US" smtClean="0"/>
              <a:t>12/1/23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FABDF-5BC4-774B-BF6A-4CA62258ACCB}" type="slidenum">
              <a:rPr lang="en-US" smtClean="0"/>
              <a:t>‹#›</a:t>
            </a:fld>
            <a:endParaRPr lang="en-US"/>
          </a:p>
        </p:txBody>
      </p:sp>
    </p:spTree>
    <p:extLst>
      <p:ext uri="{BB962C8B-B14F-4D97-AF65-F5344CB8AC3E}">
        <p14:creationId xmlns:p14="http://schemas.microsoft.com/office/powerpoint/2010/main" val="277130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3FABDF-5BC4-774B-BF6A-4CA62258ACCB}" type="slidenum">
              <a:rPr lang="en-US" smtClean="0"/>
              <a:t>1</a:t>
            </a:fld>
            <a:endParaRPr lang="en-US"/>
          </a:p>
        </p:txBody>
      </p:sp>
    </p:spTree>
    <p:extLst>
      <p:ext uri="{BB962C8B-B14F-4D97-AF65-F5344CB8AC3E}">
        <p14:creationId xmlns:p14="http://schemas.microsoft.com/office/powerpoint/2010/main" val="1185460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3FABDF-5BC4-774B-BF6A-4CA62258ACCB}" type="slidenum">
              <a:rPr lang="en-US" smtClean="0"/>
              <a:t>10</a:t>
            </a:fld>
            <a:endParaRPr lang="en-US"/>
          </a:p>
        </p:txBody>
      </p:sp>
    </p:spTree>
    <p:extLst>
      <p:ext uri="{BB962C8B-B14F-4D97-AF65-F5344CB8AC3E}">
        <p14:creationId xmlns:p14="http://schemas.microsoft.com/office/powerpoint/2010/main" val="1366075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A33587-9ECB-4F78-81DB-E7283C386221}" type="slidenum">
              <a:rPr lang="en-US" smtClean="0"/>
              <a:t>11</a:t>
            </a:fld>
            <a:endParaRPr lang="en-US" dirty="0"/>
          </a:p>
        </p:txBody>
      </p:sp>
    </p:spTree>
    <p:extLst>
      <p:ext uri="{BB962C8B-B14F-4D97-AF65-F5344CB8AC3E}">
        <p14:creationId xmlns:p14="http://schemas.microsoft.com/office/powerpoint/2010/main" val="2713596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A33587-9ECB-4F78-81DB-E7283C386221}" type="slidenum">
              <a:rPr lang="en-US" smtClean="0"/>
              <a:t>12</a:t>
            </a:fld>
            <a:endParaRPr lang="en-US" dirty="0"/>
          </a:p>
        </p:txBody>
      </p:sp>
    </p:spTree>
    <p:extLst>
      <p:ext uri="{BB962C8B-B14F-4D97-AF65-F5344CB8AC3E}">
        <p14:creationId xmlns:p14="http://schemas.microsoft.com/office/powerpoint/2010/main" val="2117009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A33587-9ECB-4F78-81DB-E7283C386221}" type="slidenum">
              <a:rPr lang="en-US" smtClean="0"/>
              <a:t>13</a:t>
            </a:fld>
            <a:endParaRPr lang="en-US" dirty="0"/>
          </a:p>
        </p:txBody>
      </p:sp>
    </p:spTree>
    <p:extLst>
      <p:ext uri="{BB962C8B-B14F-4D97-AF65-F5344CB8AC3E}">
        <p14:creationId xmlns:p14="http://schemas.microsoft.com/office/powerpoint/2010/main" val="814343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A33587-9ECB-4F78-81DB-E7283C386221}" type="slidenum">
              <a:rPr lang="en-US" smtClean="0"/>
              <a:t>14</a:t>
            </a:fld>
            <a:endParaRPr lang="en-US" dirty="0"/>
          </a:p>
        </p:txBody>
      </p:sp>
    </p:spTree>
    <p:extLst>
      <p:ext uri="{BB962C8B-B14F-4D97-AF65-F5344CB8AC3E}">
        <p14:creationId xmlns:p14="http://schemas.microsoft.com/office/powerpoint/2010/main" val="2040086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3FABDF-5BC4-774B-BF6A-4CA62258ACCB}" type="slidenum">
              <a:rPr lang="en-US" smtClean="0"/>
              <a:t>15</a:t>
            </a:fld>
            <a:endParaRPr lang="en-US"/>
          </a:p>
        </p:txBody>
      </p:sp>
    </p:spTree>
    <p:extLst>
      <p:ext uri="{BB962C8B-B14F-4D97-AF65-F5344CB8AC3E}">
        <p14:creationId xmlns:p14="http://schemas.microsoft.com/office/powerpoint/2010/main" val="2059290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A33587-9ECB-4F78-81DB-E7283C386221}" type="slidenum">
              <a:rPr lang="en-US" smtClean="0"/>
              <a:t>16</a:t>
            </a:fld>
            <a:endParaRPr lang="en-US" dirty="0"/>
          </a:p>
        </p:txBody>
      </p:sp>
    </p:spTree>
    <p:extLst>
      <p:ext uri="{BB962C8B-B14F-4D97-AF65-F5344CB8AC3E}">
        <p14:creationId xmlns:p14="http://schemas.microsoft.com/office/powerpoint/2010/main" val="1031150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14A33587-9ECB-4F78-81DB-E7283C386221}" type="slidenum">
              <a:rPr lang="en-US" smtClean="0"/>
              <a:t>17</a:t>
            </a:fld>
            <a:endParaRPr lang="en-US" dirty="0"/>
          </a:p>
        </p:txBody>
      </p:sp>
    </p:spTree>
    <p:extLst>
      <p:ext uri="{BB962C8B-B14F-4D97-AF65-F5344CB8AC3E}">
        <p14:creationId xmlns:p14="http://schemas.microsoft.com/office/powerpoint/2010/main" val="2905420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A33587-9ECB-4F78-81DB-E7283C386221}" type="slidenum">
              <a:rPr lang="en-US" smtClean="0"/>
              <a:t>18</a:t>
            </a:fld>
            <a:endParaRPr lang="en-US" dirty="0"/>
          </a:p>
        </p:txBody>
      </p:sp>
    </p:spTree>
    <p:extLst>
      <p:ext uri="{BB962C8B-B14F-4D97-AF65-F5344CB8AC3E}">
        <p14:creationId xmlns:p14="http://schemas.microsoft.com/office/powerpoint/2010/main" val="3462575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A3CF2-E06F-4755-8B0F-601160F0050F}" type="slidenum">
              <a:rPr lang="en-US" smtClean="0"/>
              <a:t>19</a:t>
            </a:fld>
            <a:endParaRPr lang="en-US"/>
          </a:p>
        </p:txBody>
      </p:sp>
    </p:spTree>
    <p:extLst>
      <p:ext uri="{BB962C8B-B14F-4D97-AF65-F5344CB8AC3E}">
        <p14:creationId xmlns:p14="http://schemas.microsoft.com/office/powerpoint/2010/main" val="3253442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3FABDF-5BC4-774B-BF6A-4CA62258ACCB}" type="slidenum">
              <a:rPr lang="en-US" smtClean="0"/>
              <a:t>2</a:t>
            </a:fld>
            <a:endParaRPr lang="en-US"/>
          </a:p>
        </p:txBody>
      </p:sp>
    </p:spTree>
    <p:extLst>
      <p:ext uri="{BB962C8B-B14F-4D97-AF65-F5344CB8AC3E}">
        <p14:creationId xmlns:p14="http://schemas.microsoft.com/office/powerpoint/2010/main" val="928703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A33587-9ECB-4F78-81DB-E7283C386221}" type="slidenum">
              <a:rPr lang="en-US" smtClean="0"/>
              <a:t>20</a:t>
            </a:fld>
            <a:endParaRPr lang="en-US" dirty="0"/>
          </a:p>
        </p:txBody>
      </p:sp>
    </p:spTree>
    <p:extLst>
      <p:ext uri="{BB962C8B-B14F-4D97-AF65-F5344CB8AC3E}">
        <p14:creationId xmlns:p14="http://schemas.microsoft.com/office/powerpoint/2010/main" val="965643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00A38-AB33-4B30-82F0-38C95CDD89B1}" type="slidenum">
              <a:rPr lang="en-US" smtClean="0"/>
              <a:pPr/>
              <a:t>21</a:t>
            </a:fld>
            <a:endParaRPr lang="en-US" dirty="0"/>
          </a:p>
        </p:txBody>
      </p:sp>
    </p:spTree>
    <p:extLst>
      <p:ext uri="{BB962C8B-B14F-4D97-AF65-F5344CB8AC3E}">
        <p14:creationId xmlns:p14="http://schemas.microsoft.com/office/powerpoint/2010/main" val="725580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00A38-AB33-4B30-82F0-38C95CDD89B1}" type="slidenum">
              <a:rPr lang="en-US" smtClean="0"/>
              <a:pPr/>
              <a:t>22</a:t>
            </a:fld>
            <a:endParaRPr lang="en-US" dirty="0"/>
          </a:p>
        </p:txBody>
      </p:sp>
    </p:spTree>
    <p:extLst>
      <p:ext uri="{BB962C8B-B14F-4D97-AF65-F5344CB8AC3E}">
        <p14:creationId xmlns:p14="http://schemas.microsoft.com/office/powerpoint/2010/main" val="3017052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00A38-AB33-4B30-82F0-38C95CDD89B1}" type="slidenum">
              <a:rPr lang="en-US" smtClean="0"/>
              <a:pPr/>
              <a:t>23</a:t>
            </a:fld>
            <a:endParaRPr lang="en-US" dirty="0"/>
          </a:p>
        </p:txBody>
      </p:sp>
    </p:spTree>
    <p:extLst>
      <p:ext uri="{BB962C8B-B14F-4D97-AF65-F5344CB8AC3E}">
        <p14:creationId xmlns:p14="http://schemas.microsoft.com/office/powerpoint/2010/main" val="1332114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problem of serial</a:t>
            </a:r>
            <a:r>
              <a:rPr lang="en-US" baseline="0" dirty="0"/>
              <a:t> order comes up at multiple levels in the speech stream – where producing the elements represented at that level </a:t>
            </a:r>
            <a:endParaRPr lang="en-US" dirty="0"/>
          </a:p>
        </p:txBody>
      </p:sp>
      <p:sp>
        <p:nvSpPr>
          <p:cNvPr id="4" name="Slide Number Placeholder 3"/>
          <p:cNvSpPr>
            <a:spLocks noGrp="1"/>
          </p:cNvSpPr>
          <p:nvPr>
            <p:ph type="sldNum" sz="quarter" idx="10"/>
          </p:nvPr>
        </p:nvSpPr>
        <p:spPr/>
        <p:txBody>
          <a:bodyPr/>
          <a:lstStyle/>
          <a:p>
            <a:fld id="{8AD2ACDC-42AF-3C41-84F0-0EEBDACE72F3}" type="slidenum">
              <a:rPr lang="en-US" smtClean="0"/>
              <a:t>24</a:t>
            </a:fld>
            <a:endParaRPr lang="en-US"/>
          </a:p>
        </p:txBody>
      </p:sp>
    </p:spTree>
    <p:extLst>
      <p:ext uri="{BB962C8B-B14F-4D97-AF65-F5344CB8AC3E}">
        <p14:creationId xmlns:p14="http://schemas.microsoft.com/office/powerpoint/2010/main" val="2481891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00A38-AB33-4B30-82F0-38C95CDD89B1}" type="slidenum">
              <a:rPr lang="en-US" smtClean="0"/>
              <a:pPr/>
              <a:t>25</a:t>
            </a:fld>
            <a:endParaRPr lang="en-US" dirty="0"/>
          </a:p>
        </p:txBody>
      </p:sp>
    </p:spTree>
    <p:extLst>
      <p:ext uri="{BB962C8B-B14F-4D97-AF65-F5344CB8AC3E}">
        <p14:creationId xmlns:p14="http://schemas.microsoft.com/office/powerpoint/2010/main" val="2547898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00A38-AB33-4B30-82F0-38C95CDD89B1}" type="slidenum">
              <a:rPr lang="en-US" smtClean="0"/>
              <a:pPr/>
              <a:t>26</a:t>
            </a:fld>
            <a:endParaRPr lang="en-US" dirty="0"/>
          </a:p>
        </p:txBody>
      </p:sp>
    </p:spTree>
    <p:extLst>
      <p:ext uri="{BB962C8B-B14F-4D97-AF65-F5344CB8AC3E}">
        <p14:creationId xmlns:p14="http://schemas.microsoft.com/office/powerpoint/2010/main" val="1545144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00A38-AB33-4B30-82F0-38C95CDD89B1}" type="slidenum">
              <a:rPr lang="en-US" smtClean="0"/>
              <a:pPr/>
              <a:t>27</a:t>
            </a:fld>
            <a:endParaRPr lang="en-US" dirty="0"/>
          </a:p>
        </p:txBody>
      </p:sp>
    </p:spTree>
    <p:extLst>
      <p:ext uri="{BB962C8B-B14F-4D97-AF65-F5344CB8AC3E}">
        <p14:creationId xmlns:p14="http://schemas.microsoft.com/office/powerpoint/2010/main" val="354537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00A38-AB33-4B30-82F0-38C95CDD89B1}" type="slidenum">
              <a:rPr lang="en-US" smtClean="0"/>
              <a:pPr/>
              <a:t>28</a:t>
            </a:fld>
            <a:endParaRPr lang="en-US" dirty="0"/>
          </a:p>
        </p:txBody>
      </p:sp>
    </p:spTree>
    <p:extLst>
      <p:ext uri="{BB962C8B-B14F-4D97-AF65-F5344CB8AC3E}">
        <p14:creationId xmlns:p14="http://schemas.microsoft.com/office/powerpoint/2010/main" val="2228524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00A38-AB33-4B30-82F0-38C95CDD89B1}" type="slidenum">
              <a:rPr lang="en-US" smtClean="0"/>
              <a:pPr/>
              <a:t>29</a:t>
            </a:fld>
            <a:endParaRPr lang="en-US" dirty="0"/>
          </a:p>
        </p:txBody>
      </p:sp>
    </p:spTree>
    <p:extLst>
      <p:ext uri="{BB962C8B-B14F-4D97-AF65-F5344CB8AC3E}">
        <p14:creationId xmlns:p14="http://schemas.microsoft.com/office/powerpoint/2010/main" val="262404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Cay</a:t>
            </a:r>
          </a:p>
        </p:txBody>
      </p:sp>
      <p:sp>
        <p:nvSpPr>
          <p:cNvPr id="4" name="Slide Number Placeholder 3"/>
          <p:cNvSpPr>
            <a:spLocks noGrp="1"/>
          </p:cNvSpPr>
          <p:nvPr>
            <p:ph type="sldNum" sz="quarter" idx="5"/>
          </p:nvPr>
        </p:nvSpPr>
        <p:spPr/>
        <p:txBody>
          <a:bodyPr/>
          <a:lstStyle/>
          <a:p>
            <a:fld id="{091190A6-1ACE-439C-9F36-6A543738DC2A}" type="slidenum">
              <a:rPr lang="en-US" smtClean="0"/>
              <a:t>3</a:t>
            </a:fld>
            <a:endParaRPr lang="en-US"/>
          </a:p>
        </p:txBody>
      </p:sp>
    </p:spTree>
    <p:extLst>
      <p:ext uri="{BB962C8B-B14F-4D97-AF65-F5344CB8AC3E}">
        <p14:creationId xmlns:p14="http://schemas.microsoft.com/office/powerpoint/2010/main" val="238741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00A38-AB33-4B30-82F0-38C95CDD89B1}" type="slidenum">
              <a:rPr lang="en-US" smtClean="0"/>
              <a:pPr/>
              <a:t>30</a:t>
            </a:fld>
            <a:endParaRPr lang="en-US" dirty="0"/>
          </a:p>
        </p:txBody>
      </p:sp>
    </p:spTree>
    <p:extLst>
      <p:ext uri="{BB962C8B-B14F-4D97-AF65-F5344CB8AC3E}">
        <p14:creationId xmlns:p14="http://schemas.microsoft.com/office/powerpoint/2010/main" val="3745264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00A38-AB33-4B30-82F0-38C95CDD89B1}" type="slidenum">
              <a:rPr lang="en-US" smtClean="0"/>
              <a:pPr/>
              <a:t>31</a:t>
            </a:fld>
            <a:endParaRPr lang="en-US" dirty="0"/>
          </a:p>
        </p:txBody>
      </p:sp>
    </p:spTree>
    <p:extLst>
      <p:ext uri="{BB962C8B-B14F-4D97-AF65-F5344CB8AC3E}">
        <p14:creationId xmlns:p14="http://schemas.microsoft.com/office/powerpoint/2010/main" val="755662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00A38-AB33-4B30-82F0-38C95CDD89B1}" type="slidenum">
              <a:rPr lang="en-US" smtClean="0"/>
              <a:pPr/>
              <a:t>32</a:t>
            </a:fld>
            <a:endParaRPr lang="en-US" dirty="0"/>
          </a:p>
        </p:txBody>
      </p:sp>
    </p:spTree>
    <p:extLst>
      <p:ext uri="{BB962C8B-B14F-4D97-AF65-F5344CB8AC3E}">
        <p14:creationId xmlns:p14="http://schemas.microsoft.com/office/powerpoint/2010/main" val="4197875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00A38-AB33-4B30-82F0-38C95CDD89B1}" type="slidenum">
              <a:rPr lang="en-US" smtClean="0"/>
              <a:pPr/>
              <a:t>33</a:t>
            </a:fld>
            <a:endParaRPr lang="en-US" dirty="0"/>
          </a:p>
        </p:txBody>
      </p:sp>
    </p:spTree>
    <p:extLst>
      <p:ext uri="{BB962C8B-B14F-4D97-AF65-F5344CB8AC3E}">
        <p14:creationId xmlns:p14="http://schemas.microsoft.com/office/powerpoint/2010/main" val="947771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00A38-AB33-4B30-82F0-38C95CDD89B1}" type="slidenum">
              <a:rPr lang="en-US" smtClean="0"/>
              <a:pPr/>
              <a:t>34</a:t>
            </a:fld>
            <a:endParaRPr lang="en-US" dirty="0"/>
          </a:p>
        </p:txBody>
      </p:sp>
    </p:spTree>
    <p:extLst>
      <p:ext uri="{BB962C8B-B14F-4D97-AF65-F5344CB8AC3E}">
        <p14:creationId xmlns:p14="http://schemas.microsoft.com/office/powerpoint/2010/main" val="4212243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00A38-AB33-4B30-82F0-38C95CDD89B1}" type="slidenum">
              <a:rPr lang="en-US" smtClean="0"/>
              <a:pPr/>
              <a:t>35</a:t>
            </a:fld>
            <a:endParaRPr lang="en-US" dirty="0"/>
          </a:p>
        </p:txBody>
      </p:sp>
    </p:spTree>
    <p:extLst>
      <p:ext uri="{BB962C8B-B14F-4D97-AF65-F5344CB8AC3E}">
        <p14:creationId xmlns:p14="http://schemas.microsoft.com/office/powerpoint/2010/main" val="2617779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A33587-9ECB-4F78-81DB-E7283C386221}" type="slidenum">
              <a:rPr lang="en-US" smtClean="0"/>
              <a:t>36</a:t>
            </a:fld>
            <a:endParaRPr lang="en-US" dirty="0"/>
          </a:p>
        </p:txBody>
      </p:sp>
    </p:spTree>
    <p:extLst>
      <p:ext uri="{BB962C8B-B14F-4D97-AF65-F5344CB8AC3E}">
        <p14:creationId xmlns:p14="http://schemas.microsoft.com/office/powerpoint/2010/main" val="292745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3FABDF-5BC4-774B-BF6A-4CA62258ACCB}" type="slidenum">
              <a:rPr lang="en-US" smtClean="0"/>
              <a:t>4</a:t>
            </a:fld>
            <a:endParaRPr lang="en-US"/>
          </a:p>
        </p:txBody>
      </p:sp>
    </p:spTree>
    <p:extLst>
      <p:ext uri="{BB962C8B-B14F-4D97-AF65-F5344CB8AC3E}">
        <p14:creationId xmlns:p14="http://schemas.microsoft.com/office/powerpoint/2010/main" val="3154890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3FABDF-5BC4-774B-BF6A-4CA62258ACCB}" type="slidenum">
              <a:rPr lang="en-US" smtClean="0"/>
              <a:t>5</a:t>
            </a:fld>
            <a:endParaRPr lang="en-US"/>
          </a:p>
        </p:txBody>
      </p:sp>
    </p:spTree>
    <p:extLst>
      <p:ext uri="{BB962C8B-B14F-4D97-AF65-F5344CB8AC3E}">
        <p14:creationId xmlns:p14="http://schemas.microsoft.com/office/powerpoint/2010/main" val="2435750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3FABDF-5BC4-774B-BF6A-4CA62258ACCB}" type="slidenum">
              <a:rPr lang="en-US" smtClean="0"/>
              <a:t>6</a:t>
            </a:fld>
            <a:endParaRPr lang="en-US"/>
          </a:p>
        </p:txBody>
      </p:sp>
    </p:spTree>
    <p:extLst>
      <p:ext uri="{BB962C8B-B14F-4D97-AF65-F5344CB8AC3E}">
        <p14:creationId xmlns:p14="http://schemas.microsoft.com/office/powerpoint/2010/main" val="406234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2E144-8C71-4176-90D4-ED9ECFEB5EEA}" type="slidenum">
              <a:rPr lang="en-US" smtClean="0"/>
              <a:t>7</a:t>
            </a:fld>
            <a:endParaRPr lang="en-US"/>
          </a:p>
        </p:txBody>
      </p:sp>
    </p:spTree>
    <p:extLst>
      <p:ext uri="{BB962C8B-B14F-4D97-AF65-F5344CB8AC3E}">
        <p14:creationId xmlns:p14="http://schemas.microsoft.com/office/powerpoint/2010/main" val="580959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00A38-AB33-4B30-82F0-38C95CDD89B1}" type="slidenum">
              <a:rPr lang="en-US" smtClean="0"/>
              <a:pPr/>
              <a:t>8</a:t>
            </a:fld>
            <a:endParaRPr lang="en-US" dirty="0"/>
          </a:p>
        </p:txBody>
      </p:sp>
    </p:spTree>
    <p:extLst>
      <p:ext uri="{BB962C8B-B14F-4D97-AF65-F5344CB8AC3E}">
        <p14:creationId xmlns:p14="http://schemas.microsoft.com/office/powerpoint/2010/main" val="1669755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00A38-AB33-4B30-82F0-38C95CDD89B1}" type="slidenum">
              <a:rPr lang="en-US" smtClean="0"/>
              <a:pPr/>
              <a:t>9</a:t>
            </a:fld>
            <a:endParaRPr lang="en-US" dirty="0"/>
          </a:p>
        </p:txBody>
      </p:sp>
    </p:spTree>
    <p:extLst>
      <p:ext uri="{BB962C8B-B14F-4D97-AF65-F5344CB8AC3E}">
        <p14:creationId xmlns:p14="http://schemas.microsoft.com/office/powerpoint/2010/main" val="1886065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BECE1-C21B-6940-810E-96683EDC03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7CFE10-D58B-FA41-B226-37D202398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4CFD45-D394-9F43-9774-F62E64222A0F}"/>
              </a:ext>
            </a:extLst>
          </p:cNvPr>
          <p:cNvSpPr>
            <a:spLocks noGrp="1"/>
          </p:cNvSpPr>
          <p:nvPr>
            <p:ph type="dt" sz="half" idx="10"/>
          </p:nvPr>
        </p:nvSpPr>
        <p:spPr/>
        <p:txBody>
          <a:bodyPr/>
          <a:lstStyle/>
          <a:p>
            <a:fld id="{C376D1BE-D785-9741-9662-EE20AAAD89FF}" type="datetimeFigureOut">
              <a:rPr lang="en-US" smtClean="0"/>
              <a:t>12/1/23</a:t>
            </a:fld>
            <a:endParaRPr lang="en-US"/>
          </a:p>
        </p:txBody>
      </p:sp>
      <p:sp>
        <p:nvSpPr>
          <p:cNvPr id="5" name="Footer Placeholder 4">
            <a:extLst>
              <a:ext uri="{FF2B5EF4-FFF2-40B4-BE49-F238E27FC236}">
                <a16:creationId xmlns:a16="http://schemas.microsoft.com/office/drawing/2014/main" id="{B6B3EE9F-6197-0D4B-8C73-639F2C9514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F7604-5D4D-F849-9DF4-15BCBC3FDF57}"/>
              </a:ext>
            </a:extLst>
          </p:cNvPr>
          <p:cNvSpPr>
            <a:spLocks noGrp="1"/>
          </p:cNvSpPr>
          <p:nvPr>
            <p:ph type="sldNum" sz="quarter" idx="12"/>
          </p:nvPr>
        </p:nvSpPr>
        <p:spPr/>
        <p:txBody>
          <a:bodyPr/>
          <a:lstStyle/>
          <a:p>
            <a:fld id="{8AD01DB9-5543-CD4A-87EE-2A3F82520201}" type="slidenum">
              <a:rPr lang="en-US" smtClean="0"/>
              <a:t>‹#›</a:t>
            </a:fld>
            <a:endParaRPr lang="en-US"/>
          </a:p>
        </p:txBody>
      </p:sp>
    </p:spTree>
    <p:extLst>
      <p:ext uri="{BB962C8B-B14F-4D97-AF65-F5344CB8AC3E}">
        <p14:creationId xmlns:p14="http://schemas.microsoft.com/office/powerpoint/2010/main" val="207757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4FC4B-794E-1F49-B3ED-E8C106ADF6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1B68AD-2496-9148-A34B-7CD12EDB12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4BB77-15C0-7843-8737-D748AE35CE17}"/>
              </a:ext>
            </a:extLst>
          </p:cNvPr>
          <p:cNvSpPr>
            <a:spLocks noGrp="1"/>
          </p:cNvSpPr>
          <p:nvPr>
            <p:ph type="dt" sz="half" idx="10"/>
          </p:nvPr>
        </p:nvSpPr>
        <p:spPr/>
        <p:txBody>
          <a:bodyPr/>
          <a:lstStyle/>
          <a:p>
            <a:fld id="{C376D1BE-D785-9741-9662-EE20AAAD89FF}" type="datetimeFigureOut">
              <a:rPr lang="en-US" smtClean="0"/>
              <a:t>12/1/23</a:t>
            </a:fld>
            <a:endParaRPr lang="en-US"/>
          </a:p>
        </p:txBody>
      </p:sp>
      <p:sp>
        <p:nvSpPr>
          <p:cNvPr id="5" name="Footer Placeholder 4">
            <a:extLst>
              <a:ext uri="{FF2B5EF4-FFF2-40B4-BE49-F238E27FC236}">
                <a16:creationId xmlns:a16="http://schemas.microsoft.com/office/drawing/2014/main" id="{74A72E22-89A7-9747-93F4-98237C299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50F87-0116-A442-A954-93F2FCA9E952}"/>
              </a:ext>
            </a:extLst>
          </p:cNvPr>
          <p:cNvSpPr>
            <a:spLocks noGrp="1"/>
          </p:cNvSpPr>
          <p:nvPr>
            <p:ph type="sldNum" sz="quarter" idx="12"/>
          </p:nvPr>
        </p:nvSpPr>
        <p:spPr/>
        <p:txBody>
          <a:bodyPr/>
          <a:lstStyle/>
          <a:p>
            <a:fld id="{8AD01DB9-5543-CD4A-87EE-2A3F82520201}" type="slidenum">
              <a:rPr lang="en-US" smtClean="0"/>
              <a:t>‹#›</a:t>
            </a:fld>
            <a:endParaRPr lang="en-US"/>
          </a:p>
        </p:txBody>
      </p:sp>
    </p:spTree>
    <p:extLst>
      <p:ext uri="{BB962C8B-B14F-4D97-AF65-F5344CB8AC3E}">
        <p14:creationId xmlns:p14="http://schemas.microsoft.com/office/powerpoint/2010/main" val="37289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2270C6-6649-E54C-A5C4-32BC3E568F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AC53F7-1B04-9B49-BC27-FC7E7FDA5E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9BA699-3F49-654E-BAE7-C3675154DD56}"/>
              </a:ext>
            </a:extLst>
          </p:cNvPr>
          <p:cNvSpPr>
            <a:spLocks noGrp="1"/>
          </p:cNvSpPr>
          <p:nvPr>
            <p:ph type="dt" sz="half" idx="10"/>
          </p:nvPr>
        </p:nvSpPr>
        <p:spPr/>
        <p:txBody>
          <a:bodyPr/>
          <a:lstStyle/>
          <a:p>
            <a:fld id="{C376D1BE-D785-9741-9662-EE20AAAD89FF}" type="datetimeFigureOut">
              <a:rPr lang="en-US" smtClean="0"/>
              <a:t>12/1/23</a:t>
            </a:fld>
            <a:endParaRPr lang="en-US"/>
          </a:p>
        </p:txBody>
      </p:sp>
      <p:sp>
        <p:nvSpPr>
          <p:cNvPr id="5" name="Footer Placeholder 4">
            <a:extLst>
              <a:ext uri="{FF2B5EF4-FFF2-40B4-BE49-F238E27FC236}">
                <a16:creationId xmlns:a16="http://schemas.microsoft.com/office/drawing/2014/main" id="{627A517A-9DAB-1E48-A861-7593FED81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841EA-757E-3041-BAEF-BEBC3ABD4D5E}"/>
              </a:ext>
            </a:extLst>
          </p:cNvPr>
          <p:cNvSpPr>
            <a:spLocks noGrp="1"/>
          </p:cNvSpPr>
          <p:nvPr>
            <p:ph type="sldNum" sz="quarter" idx="12"/>
          </p:nvPr>
        </p:nvSpPr>
        <p:spPr/>
        <p:txBody>
          <a:bodyPr/>
          <a:lstStyle/>
          <a:p>
            <a:fld id="{8AD01DB9-5543-CD4A-87EE-2A3F82520201}" type="slidenum">
              <a:rPr lang="en-US" smtClean="0"/>
              <a:t>‹#›</a:t>
            </a:fld>
            <a:endParaRPr lang="en-US"/>
          </a:p>
        </p:txBody>
      </p:sp>
    </p:spTree>
    <p:extLst>
      <p:ext uri="{BB962C8B-B14F-4D97-AF65-F5344CB8AC3E}">
        <p14:creationId xmlns:p14="http://schemas.microsoft.com/office/powerpoint/2010/main" val="372965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BF2A-0AE4-A04A-864C-55794AC576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FDDC9-BFD1-474D-B42B-6036F2BF97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D81B99-6FD0-8942-B988-010093EEDBBC}"/>
              </a:ext>
            </a:extLst>
          </p:cNvPr>
          <p:cNvSpPr>
            <a:spLocks noGrp="1"/>
          </p:cNvSpPr>
          <p:nvPr>
            <p:ph type="dt" sz="half" idx="10"/>
          </p:nvPr>
        </p:nvSpPr>
        <p:spPr/>
        <p:txBody>
          <a:bodyPr/>
          <a:lstStyle/>
          <a:p>
            <a:fld id="{C376D1BE-D785-9741-9662-EE20AAAD89FF}" type="datetimeFigureOut">
              <a:rPr lang="en-US" smtClean="0"/>
              <a:t>12/1/23</a:t>
            </a:fld>
            <a:endParaRPr lang="en-US"/>
          </a:p>
        </p:txBody>
      </p:sp>
      <p:sp>
        <p:nvSpPr>
          <p:cNvPr id="5" name="Footer Placeholder 4">
            <a:extLst>
              <a:ext uri="{FF2B5EF4-FFF2-40B4-BE49-F238E27FC236}">
                <a16:creationId xmlns:a16="http://schemas.microsoft.com/office/drawing/2014/main" id="{29BAD06E-311B-3F41-B534-E570A02B1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E1FBB-068D-204F-9462-67A4BC2EA05A}"/>
              </a:ext>
            </a:extLst>
          </p:cNvPr>
          <p:cNvSpPr>
            <a:spLocks noGrp="1"/>
          </p:cNvSpPr>
          <p:nvPr>
            <p:ph type="sldNum" sz="quarter" idx="12"/>
          </p:nvPr>
        </p:nvSpPr>
        <p:spPr/>
        <p:txBody>
          <a:bodyPr/>
          <a:lstStyle/>
          <a:p>
            <a:fld id="{8AD01DB9-5543-CD4A-87EE-2A3F82520201}" type="slidenum">
              <a:rPr lang="en-US" smtClean="0"/>
              <a:t>‹#›</a:t>
            </a:fld>
            <a:endParaRPr lang="en-US"/>
          </a:p>
        </p:txBody>
      </p:sp>
    </p:spTree>
    <p:extLst>
      <p:ext uri="{BB962C8B-B14F-4D97-AF65-F5344CB8AC3E}">
        <p14:creationId xmlns:p14="http://schemas.microsoft.com/office/powerpoint/2010/main" val="77851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1DDC-A832-F547-8823-9B56BA30F5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9EDF2C-D865-BE40-BA9C-06565C70D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F2BEF4-E9F2-2645-A28D-2EF34CC0B0FF}"/>
              </a:ext>
            </a:extLst>
          </p:cNvPr>
          <p:cNvSpPr>
            <a:spLocks noGrp="1"/>
          </p:cNvSpPr>
          <p:nvPr>
            <p:ph type="dt" sz="half" idx="10"/>
          </p:nvPr>
        </p:nvSpPr>
        <p:spPr/>
        <p:txBody>
          <a:bodyPr/>
          <a:lstStyle/>
          <a:p>
            <a:fld id="{C376D1BE-D785-9741-9662-EE20AAAD89FF}" type="datetimeFigureOut">
              <a:rPr lang="en-US" smtClean="0"/>
              <a:t>12/1/23</a:t>
            </a:fld>
            <a:endParaRPr lang="en-US"/>
          </a:p>
        </p:txBody>
      </p:sp>
      <p:sp>
        <p:nvSpPr>
          <p:cNvPr id="5" name="Footer Placeholder 4">
            <a:extLst>
              <a:ext uri="{FF2B5EF4-FFF2-40B4-BE49-F238E27FC236}">
                <a16:creationId xmlns:a16="http://schemas.microsoft.com/office/drawing/2014/main" id="{440162CB-7B3E-8341-8421-CAEDF854A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05671-9F8D-9D4C-9D3E-A1E19329B788}"/>
              </a:ext>
            </a:extLst>
          </p:cNvPr>
          <p:cNvSpPr>
            <a:spLocks noGrp="1"/>
          </p:cNvSpPr>
          <p:nvPr>
            <p:ph type="sldNum" sz="quarter" idx="12"/>
          </p:nvPr>
        </p:nvSpPr>
        <p:spPr/>
        <p:txBody>
          <a:bodyPr/>
          <a:lstStyle/>
          <a:p>
            <a:fld id="{8AD01DB9-5543-CD4A-87EE-2A3F82520201}" type="slidenum">
              <a:rPr lang="en-US" smtClean="0"/>
              <a:t>‹#›</a:t>
            </a:fld>
            <a:endParaRPr lang="en-US"/>
          </a:p>
        </p:txBody>
      </p:sp>
    </p:spTree>
    <p:extLst>
      <p:ext uri="{BB962C8B-B14F-4D97-AF65-F5344CB8AC3E}">
        <p14:creationId xmlns:p14="http://schemas.microsoft.com/office/powerpoint/2010/main" val="292845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D4791-707E-034E-9727-C1C8CA2423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B2BB6-8545-6D43-8AEB-2B85F11A2C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AD30EE-27C7-2144-9750-1FCA46717E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E6B8B2-6415-E24D-800F-7AF8BB73B81A}"/>
              </a:ext>
            </a:extLst>
          </p:cNvPr>
          <p:cNvSpPr>
            <a:spLocks noGrp="1"/>
          </p:cNvSpPr>
          <p:nvPr>
            <p:ph type="dt" sz="half" idx="10"/>
          </p:nvPr>
        </p:nvSpPr>
        <p:spPr/>
        <p:txBody>
          <a:bodyPr/>
          <a:lstStyle/>
          <a:p>
            <a:fld id="{C376D1BE-D785-9741-9662-EE20AAAD89FF}" type="datetimeFigureOut">
              <a:rPr lang="en-US" smtClean="0"/>
              <a:t>12/1/23</a:t>
            </a:fld>
            <a:endParaRPr lang="en-US"/>
          </a:p>
        </p:txBody>
      </p:sp>
      <p:sp>
        <p:nvSpPr>
          <p:cNvPr id="6" name="Footer Placeholder 5">
            <a:extLst>
              <a:ext uri="{FF2B5EF4-FFF2-40B4-BE49-F238E27FC236}">
                <a16:creationId xmlns:a16="http://schemas.microsoft.com/office/drawing/2014/main" id="{9F99E1FB-8C0F-D049-B306-361A88EB77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85A43B-8562-2F4E-85C9-998BD09D4DDD}"/>
              </a:ext>
            </a:extLst>
          </p:cNvPr>
          <p:cNvSpPr>
            <a:spLocks noGrp="1"/>
          </p:cNvSpPr>
          <p:nvPr>
            <p:ph type="sldNum" sz="quarter" idx="12"/>
          </p:nvPr>
        </p:nvSpPr>
        <p:spPr/>
        <p:txBody>
          <a:bodyPr/>
          <a:lstStyle/>
          <a:p>
            <a:fld id="{8AD01DB9-5543-CD4A-87EE-2A3F82520201}" type="slidenum">
              <a:rPr lang="en-US" smtClean="0"/>
              <a:t>‹#›</a:t>
            </a:fld>
            <a:endParaRPr lang="en-US"/>
          </a:p>
        </p:txBody>
      </p:sp>
    </p:spTree>
    <p:extLst>
      <p:ext uri="{BB962C8B-B14F-4D97-AF65-F5344CB8AC3E}">
        <p14:creationId xmlns:p14="http://schemas.microsoft.com/office/powerpoint/2010/main" val="326419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3F5E3-CF0B-3B40-BBC1-5C8CF85C47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0B2AC6-B87C-1047-A419-188765FEE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AAFAFC-0714-A242-A924-170831FF5D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4D5402-B114-DD45-A4ED-8FA27F2A2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3092FB-FE46-A94A-AE6F-EC01F47E2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0E91AA-18F3-5641-9D83-6D80B4CDD111}"/>
              </a:ext>
            </a:extLst>
          </p:cNvPr>
          <p:cNvSpPr>
            <a:spLocks noGrp="1"/>
          </p:cNvSpPr>
          <p:nvPr>
            <p:ph type="dt" sz="half" idx="10"/>
          </p:nvPr>
        </p:nvSpPr>
        <p:spPr/>
        <p:txBody>
          <a:bodyPr/>
          <a:lstStyle/>
          <a:p>
            <a:fld id="{C376D1BE-D785-9741-9662-EE20AAAD89FF}" type="datetimeFigureOut">
              <a:rPr lang="en-US" smtClean="0"/>
              <a:t>12/1/23</a:t>
            </a:fld>
            <a:endParaRPr lang="en-US"/>
          </a:p>
        </p:txBody>
      </p:sp>
      <p:sp>
        <p:nvSpPr>
          <p:cNvPr id="8" name="Footer Placeholder 7">
            <a:extLst>
              <a:ext uri="{FF2B5EF4-FFF2-40B4-BE49-F238E27FC236}">
                <a16:creationId xmlns:a16="http://schemas.microsoft.com/office/drawing/2014/main" id="{98EB9E4A-CEB8-8548-808A-73BA29C54C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E69329-15CA-204A-890D-34D3AECFA4AB}"/>
              </a:ext>
            </a:extLst>
          </p:cNvPr>
          <p:cNvSpPr>
            <a:spLocks noGrp="1"/>
          </p:cNvSpPr>
          <p:nvPr>
            <p:ph type="sldNum" sz="quarter" idx="12"/>
          </p:nvPr>
        </p:nvSpPr>
        <p:spPr/>
        <p:txBody>
          <a:bodyPr/>
          <a:lstStyle/>
          <a:p>
            <a:fld id="{8AD01DB9-5543-CD4A-87EE-2A3F82520201}" type="slidenum">
              <a:rPr lang="en-US" smtClean="0"/>
              <a:t>‹#›</a:t>
            </a:fld>
            <a:endParaRPr lang="en-US"/>
          </a:p>
        </p:txBody>
      </p:sp>
    </p:spTree>
    <p:extLst>
      <p:ext uri="{BB962C8B-B14F-4D97-AF65-F5344CB8AC3E}">
        <p14:creationId xmlns:p14="http://schemas.microsoft.com/office/powerpoint/2010/main" val="139384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6BB8-68A4-EC4A-BAD4-BE736E35B2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A74C43-06C7-8740-B7F2-CE9445EF1D3A}"/>
              </a:ext>
            </a:extLst>
          </p:cNvPr>
          <p:cNvSpPr>
            <a:spLocks noGrp="1"/>
          </p:cNvSpPr>
          <p:nvPr>
            <p:ph type="dt" sz="half" idx="10"/>
          </p:nvPr>
        </p:nvSpPr>
        <p:spPr/>
        <p:txBody>
          <a:bodyPr/>
          <a:lstStyle/>
          <a:p>
            <a:fld id="{C376D1BE-D785-9741-9662-EE20AAAD89FF}" type="datetimeFigureOut">
              <a:rPr lang="en-US" smtClean="0"/>
              <a:t>12/1/23</a:t>
            </a:fld>
            <a:endParaRPr lang="en-US"/>
          </a:p>
        </p:txBody>
      </p:sp>
      <p:sp>
        <p:nvSpPr>
          <p:cNvPr id="4" name="Footer Placeholder 3">
            <a:extLst>
              <a:ext uri="{FF2B5EF4-FFF2-40B4-BE49-F238E27FC236}">
                <a16:creationId xmlns:a16="http://schemas.microsoft.com/office/drawing/2014/main" id="{BDCE2966-34A0-F84B-B66A-D4F3696374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0D408C-6B73-C34C-B07A-EB930776400D}"/>
              </a:ext>
            </a:extLst>
          </p:cNvPr>
          <p:cNvSpPr>
            <a:spLocks noGrp="1"/>
          </p:cNvSpPr>
          <p:nvPr>
            <p:ph type="sldNum" sz="quarter" idx="12"/>
          </p:nvPr>
        </p:nvSpPr>
        <p:spPr/>
        <p:txBody>
          <a:bodyPr/>
          <a:lstStyle/>
          <a:p>
            <a:fld id="{8AD01DB9-5543-CD4A-87EE-2A3F82520201}" type="slidenum">
              <a:rPr lang="en-US" smtClean="0"/>
              <a:t>‹#›</a:t>
            </a:fld>
            <a:endParaRPr lang="en-US"/>
          </a:p>
        </p:txBody>
      </p:sp>
    </p:spTree>
    <p:extLst>
      <p:ext uri="{BB962C8B-B14F-4D97-AF65-F5344CB8AC3E}">
        <p14:creationId xmlns:p14="http://schemas.microsoft.com/office/powerpoint/2010/main" val="44890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708E20-7EF5-3243-83A5-DBE871C58A20}"/>
              </a:ext>
            </a:extLst>
          </p:cNvPr>
          <p:cNvSpPr>
            <a:spLocks noGrp="1"/>
          </p:cNvSpPr>
          <p:nvPr>
            <p:ph type="dt" sz="half" idx="10"/>
          </p:nvPr>
        </p:nvSpPr>
        <p:spPr/>
        <p:txBody>
          <a:bodyPr/>
          <a:lstStyle/>
          <a:p>
            <a:fld id="{C376D1BE-D785-9741-9662-EE20AAAD89FF}" type="datetimeFigureOut">
              <a:rPr lang="en-US" smtClean="0"/>
              <a:t>12/1/23</a:t>
            </a:fld>
            <a:endParaRPr lang="en-US"/>
          </a:p>
        </p:txBody>
      </p:sp>
      <p:sp>
        <p:nvSpPr>
          <p:cNvPr id="3" name="Footer Placeholder 2">
            <a:extLst>
              <a:ext uri="{FF2B5EF4-FFF2-40B4-BE49-F238E27FC236}">
                <a16:creationId xmlns:a16="http://schemas.microsoft.com/office/drawing/2014/main" id="{814D50C6-CE31-6440-8397-36A27002A2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A6E6A3-E0DA-6E41-9039-117767D40BF5}"/>
              </a:ext>
            </a:extLst>
          </p:cNvPr>
          <p:cNvSpPr>
            <a:spLocks noGrp="1"/>
          </p:cNvSpPr>
          <p:nvPr>
            <p:ph type="sldNum" sz="quarter" idx="12"/>
          </p:nvPr>
        </p:nvSpPr>
        <p:spPr/>
        <p:txBody>
          <a:bodyPr/>
          <a:lstStyle/>
          <a:p>
            <a:fld id="{8AD01DB9-5543-CD4A-87EE-2A3F82520201}" type="slidenum">
              <a:rPr lang="en-US" smtClean="0"/>
              <a:t>‹#›</a:t>
            </a:fld>
            <a:endParaRPr lang="en-US"/>
          </a:p>
        </p:txBody>
      </p:sp>
    </p:spTree>
    <p:extLst>
      <p:ext uri="{BB962C8B-B14F-4D97-AF65-F5344CB8AC3E}">
        <p14:creationId xmlns:p14="http://schemas.microsoft.com/office/powerpoint/2010/main" val="225741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AD22-6134-4147-AF55-68A201C3E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782D87-2C43-FB4E-9B94-4E66F662F1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D4F9B2-0AFB-6849-B702-182ECFB69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5907AE-0BDE-2949-B5F8-E8162C8969E6}"/>
              </a:ext>
            </a:extLst>
          </p:cNvPr>
          <p:cNvSpPr>
            <a:spLocks noGrp="1"/>
          </p:cNvSpPr>
          <p:nvPr>
            <p:ph type="dt" sz="half" idx="10"/>
          </p:nvPr>
        </p:nvSpPr>
        <p:spPr/>
        <p:txBody>
          <a:bodyPr/>
          <a:lstStyle/>
          <a:p>
            <a:fld id="{C376D1BE-D785-9741-9662-EE20AAAD89FF}" type="datetimeFigureOut">
              <a:rPr lang="en-US" smtClean="0"/>
              <a:t>12/1/23</a:t>
            </a:fld>
            <a:endParaRPr lang="en-US"/>
          </a:p>
        </p:txBody>
      </p:sp>
      <p:sp>
        <p:nvSpPr>
          <p:cNvPr id="6" name="Footer Placeholder 5">
            <a:extLst>
              <a:ext uri="{FF2B5EF4-FFF2-40B4-BE49-F238E27FC236}">
                <a16:creationId xmlns:a16="http://schemas.microsoft.com/office/drawing/2014/main" id="{2741C908-740A-C649-BEFB-43416648EE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3805FE-A467-2A48-BB48-7702C0E0C05D}"/>
              </a:ext>
            </a:extLst>
          </p:cNvPr>
          <p:cNvSpPr>
            <a:spLocks noGrp="1"/>
          </p:cNvSpPr>
          <p:nvPr>
            <p:ph type="sldNum" sz="quarter" idx="12"/>
          </p:nvPr>
        </p:nvSpPr>
        <p:spPr/>
        <p:txBody>
          <a:bodyPr/>
          <a:lstStyle/>
          <a:p>
            <a:fld id="{8AD01DB9-5543-CD4A-87EE-2A3F82520201}" type="slidenum">
              <a:rPr lang="en-US" smtClean="0"/>
              <a:t>‹#›</a:t>
            </a:fld>
            <a:endParaRPr lang="en-US"/>
          </a:p>
        </p:txBody>
      </p:sp>
    </p:spTree>
    <p:extLst>
      <p:ext uri="{BB962C8B-B14F-4D97-AF65-F5344CB8AC3E}">
        <p14:creationId xmlns:p14="http://schemas.microsoft.com/office/powerpoint/2010/main" val="278916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4C2A4-CA64-BC40-BB71-927E5A3DC0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FE8FDF-398E-334D-A302-2760E75A42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A29604-89DF-0C4E-8701-95F8F8B79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6DBF4C-27D9-994C-9A2C-45BC588ED41A}"/>
              </a:ext>
            </a:extLst>
          </p:cNvPr>
          <p:cNvSpPr>
            <a:spLocks noGrp="1"/>
          </p:cNvSpPr>
          <p:nvPr>
            <p:ph type="dt" sz="half" idx="10"/>
          </p:nvPr>
        </p:nvSpPr>
        <p:spPr/>
        <p:txBody>
          <a:bodyPr/>
          <a:lstStyle/>
          <a:p>
            <a:fld id="{C376D1BE-D785-9741-9662-EE20AAAD89FF}" type="datetimeFigureOut">
              <a:rPr lang="en-US" smtClean="0"/>
              <a:t>12/1/23</a:t>
            </a:fld>
            <a:endParaRPr lang="en-US"/>
          </a:p>
        </p:txBody>
      </p:sp>
      <p:sp>
        <p:nvSpPr>
          <p:cNvPr id="6" name="Footer Placeholder 5">
            <a:extLst>
              <a:ext uri="{FF2B5EF4-FFF2-40B4-BE49-F238E27FC236}">
                <a16:creationId xmlns:a16="http://schemas.microsoft.com/office/drawing/2014/main" id="{A3B87139-F20E-5442-8262-0336DEC362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D6FD87-81EE-E149-ADDF-D2638ACC4CF7}"/>
              </a:ext>
            </a:extLst>
          </p:cNvPr>
          <p:cNvSpPr>
            <a:spLocks noGrp="1"/>
          </p:cNvSpPr>
          <p:nvPr>
            <p:ph type="sldNum" sz="quarter" idx="12"/>
          </p:nvPr>
        </p:nvSpPr>
        <p:spPr/>
        <p:txBody>
          <a:bodyPr/>
          <a:lstStyle/>
          <a:p>
            <a:fld id="{8AD01DB9-5543-CD4A-87EE-2A3F82520201}" type="slidenum">
              <a:rPr lang="en-US" smtClean="0"/>
              <a:t>‹#›</a:t>
            </a:fld>
            <a:endParaRPr lang="en-US"/>
          </a:p>
        </p:txBody>
      </p:sp>
    </p:spTree>
    <p:extLst>
      <p:ext uri="{BB962C8B-B14F-4D97-AF65-F5344CB8AC3E}">
        <p14:creationId xmlns:p14="http://schemas.microsoft.com/office/powerpoint/2010/main" val="215848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229F8C-DAC4-E347-8BFF-2DE20FDBB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C94387-5F34-DF4A-88C5-49378D6CD9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87DE4-644B-8842-A0C6-FF42935C2D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6D1BE-D785-9741-9662-EE20AAAD89FF}" type="datetimeFigureOut">
              <a:rPr lang="en-US" smtClean="0"/>
              <a:t>12/1/23</a:t>
            </a:fld>
            <a:endParaRPr lang="en-US"/>
          </a:p>
        </p:txBody>
      </p:sp>
      <p:sp>
        <p:nvSpPr>
          <p:cNvPr id="5" name="Footer Placeholder 4">
            <a:extLst>
              <a:ext uri="{FF2B5EF4-FFF2-40B4-BE49-F238E27FC236}">
                <a16:creationId xmlns:a16="http://schemas.microsoft.com/office/drawing/2014/main" id="{1516B437-D85C-394B-B994-EF3185A475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56C783-4684-D948-BC28-057DD1600A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01DB9-5543-CD4A-87EE-2A3F82520201}" type="slidenum">
              <a:rPr lang="en-US" smtClean="0"/>
              <a:t>‹#›</a:t>
            </a:fld>
            <a:endParaRPr lang="en-US"/>
          </a:p>
        </p:txBody>
      </p:sp>
    </p:spTree>
    <p:extLst>
      <p:ext uri="{BB962C8B-B14F-4D97-AF65-F5344CB8AC3E}">
        <p14:creationId xmlns:p14="http://schemas.microsoft.com/office/powerpoint/2010/main" val="2709179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oi.org/10.1017/S0142716423000061"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C4AF6-C317-4D42-B2FC-EB3541A2FB79}"/>
              </a:ext>
            </a:extLst>
          </p:cNvPr>
          <p:cNvSpPr>
            <a:spLocks noGrp="1"/>
          </p:cNvSpPr>
          <p:nvPr>
            <p:ph type="ctrTitle"/>
          </p:nvPr>
        </p:nvSpPr>
        <p:spPr/>
        <p:txBody>
          <a:bodyPr>
            <a:normAutofit/>
          </a:bodyPr>
          <a:lstStyle/>
          <a:p>
            <a:r>
              <a:rPr lang="en-US" sz="4400" dirty="0"/>
              <a:t>Building a Science of Braille Reading</a:t>
            </a:r>
          </a:p>
        </p:txBody>
      </p:sp>
      <p:sp>
        <p:nvSpPr>
          <p:cNvPr id="8" name="Subtitle 2">
            <a:extLst>
              <a:ext uri="{FF2B5EF4-FFF2-40B4-BE49-F238E27FC236}">
                <a16:creationId xmlns:a16="http://schemas.microsoft.com/office/drawing/2014/main" id="{ED45378A-460D-5228-2651-C75CDC9A76C6}"/>
              </a:ext>
            </a:extLst>
          </p:cNvPr>
          <p:cNvSpPr>
            <a:spLocks noGrp="1"/>
          </p:cNvSpPr>
          <p:nvPr>
            <p:ph type="subTitle" idx="1"/>
          </p:nvPr>
        </p:nvSpPr>
        <p:spPr>
          <a:xfrm>
            <a:off x="1524000" y="3602038"/>
            <a:ext cx="9144000" cy="2895744"/>
          </a:xfrm>
        </p:spPr>
        <p:txBody>
          <a:bodyPr>
            <a:normAutofit/>
          </a:bodyPr>
          <a:lstStyle/>
          <a:p>
            <a:r>
              <a:rPr lang="en-US" dirty="0"/>
              <a:t>Cay Holbrook, University of British Columbia</a:t>
            </a:r>
          </a:p>
          <a:p>
            <a:r>
              <a:rPr lang="en-US" dirty="0" err="1"/>
              <a:t>cay.holbrook@ubc.ca</a:t>
            </a:r>
            <a:endParaRPr lang="en-US" dirty="0"/>
          </a:p>
          <a:p>
            <a:r>
              <a:rPr lang="en-US" dirty="0"/>
              <a:t>Robert </a:t>
            </a:r>
            <a:r>
              <a:rPr lang="en-US" dirty="0" err="1"/>
              <a:t>Englebretson</a:t>
            </a:r>
            <a:r>
              <a:rPr lang="en-US" dirty="0"/>
              <a:t>, Rice University</a:t>
            </a:r>
          </a:p>
          <a:p>
            <a:r>
              <a:rPr lang="en-US" dirty="0" err="1"/>
              <a:t>reng@rice.edu</a:t>
            </a:r>
            <a:endParaRPr lang="en-US" dirty="0"/>
          </a:p>
          <a:p>
            <a:r>
              <a:rPr lang="en-US" dirty="0"/>
              <a:t>Simon Fischer-Baum, Rice University</a:t>
            </a:r>
          </a:p>
          <a:p>
            <a:r>
              <a:rPr lang="en-US" dirty="0"/>
              <a:t>sjf2@rice.edu</a:t>
            </a:r>
          </a:p>
        </p:txBody>
      </p:sp>
    </p:spTree>
    <p:extLst>
      <p:ext uri="{BB962C8B-B14F-4D97-AF65-F5344CB8AC3E}">
        <p14:creationId xmlns:p14="http://schemas.microsoft.com/office/powerpoint/2010/main" val="370941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76BF2-7A0B-A2FB-93D9-60D263F6A4A8}"/>
              </a:ext>
            </a:extLst>
          </p:cNvPr>
          <p:cNvSpPr>
            <a:spLocks noGrp="1"/>
          </p:cNvSpPr>
          <p:nvPr>
            <p:ph type="title"/>
          </p:nvPr>
        </p:nvSpPr>
        <p:spPr/>
        <p:txBody>
          <a:bodyPr>
            <a:normAutofit/>
          </a:bodyPr>
          <a:lstStyle/>
          <a:p>
            <a:pPr algn="ctr"/>
            <a:r>
              <a:rPr lang="en-US" sz="4000" dirty="0"/>
              <a:t>We’ve started to answer this question.</a:t>
            </a:r>
            <a:br>
              <a:rPr lang="en-US" sz="4000" dirty="0"/>
            </a:br>
            <a:r>
              <a:rPr lang="en-US" sz="4000" dirty="0"/>
              <a:t>Evidence from Morphology and Braille Contractions</a:t>
            </a:r>
          </a:p>
        </p:txBody>
      </p:sp>
    </p:spTree>
    <p:extLst>
      <p:ext uri="{BB962C8B-B14F-4D97-AF65-F5344CB8AC3E}">
        <p14:creationId xmlns:p14="http://schemas.microsoft.com/office/powerpoint/2010/main" val="61851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A2A5-C733-60AE-A310-3CE3F7E1E7EB}"/>
              </a:ext>
            </a:extLst>
          </p:cNvPr>
          <p:cNvSpPr>
            <a:spLocks noGrp="1"/>
          </p:cNvSpPr>
          <p:nvPr>
            <p:ph type="title"/>
          </p:nvPr>
        </p:nvSpPr>
        <p:spPr/>
        <p:txBody>
          <a:bodyPr>
            <a:normAutofit/>
          </a:bodyPr>
          <a:lstStyle/>
          <a:p>
            <a:r>
              <a:rPr lang="en-US" sz="4000" dirty="0"/>
              <a:t>Background:</a:t>
            </a:r>
            <a:br>
              <a:rPr lang="en-US" sz="4000" dirty="0"/>
            </a:br>
            <a:r>
              <a:rPr lang="en-US" sz="4000" dirty="0"/>
              <a:t>Let’s talk about English Morphology</a:t>
            </a:r>
          </a:p>
        </p:txBody>
      </p:sp>
      <p:pic>
        <p:nvPicPr>
          <p:cNvPr id="6" name="Picture 5" descr="Top of image - picture of a single wug. Underneath text &quot;This is a wug.&quot; Below that, picture of two wugs. Bottom text &quot;Now there is another one. There are two of them. There are two _____.&quot;" title="Wug image">
            <a:extLst>
              <a:ext uri="{FF2B5EF4-FFF2-40B4-BE49-F238E27FC236}">
                <a16:creationId xmlns:a16="http://schemas.microsoft.com/office/drawing/2014/main" id="{A67EB6FC-C1E2-FC4B-AE15-2ABD21A51A65}"/>
              </a:ext>
            </a:extLst>
          </p:cNvPr>
          <p:cNvPicPr>
            <a:picLocks noChangeAspect="1"/>
          </p:cNvPicPr>
          <p:nvPr/>
        </p:nvPicPr>
        <p:blipFill>
          <a:blip r:embed="rId3"/>
          <a:stretch>
            <a:fillRect/>
          </a:stretch>
        </p:blipFill>
        <p:spPr>
          <a:xfrm>
            <a:off x="4237718" y="1690688"/>
            <a:ext cx="3716564" cy="5055731"/>
          </a:xfrm>
          <a:prstGeom prst="rect">
            <a:avLst/>
          </a:prstGeom>
        </p:spPr>
      </p:pic>
    </p:spTree>
    <p:extLst>
      <p:ext uri="{BB962C8B-B14F-4D97-AF65-F5344CB8AC3E}">
        <p14:creationId xmlns:p14="http://schemas.microsoft.com/office/powerpoint/2010/main" val="3832215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A2A5-C733-60AE-A310-3CE3F7E1E7EB}"/>
              </a:ext>
            </a:extLst>
          </p:cNvPr>
          <p:cNvSpPr>
            <a:spLocks noGrp="1"/>
          </p:cNvSpPr>
          <p:nvPr>
            <p:ph type="title"/>
          </p:nvPr>
        </p:nvSpPr>
        <p:spPr/>
        <p:txBody>
          <a:bodyPr>
            <a:normAutofit/>
          </a:bodyPr>
          <a:lstStyle/>
          <a:p>
            <a:r>
              <a:rPr lang="en-US" sz="4000" dirty="0"/>
              <a:t>Background:</a:t>
            </a:r>
            <a:br>
              <a:rPr lang="en-US" sz="4000" dirty="0"/>
            </a:br>
            <a:r>
              <a:rPr lang="en-US" sz="4000" dirty="0"/>
              <a:t>Let’s talk about English Morphology #2</a:t>
            </a:r>
          </a:p>
        </p:txBody>
      </p:sp>
      <p:sp>
        <p:nvSpPr>
          <p:cNvPr id="3" name="Content Placeholder 2">
            <a:extLst>
              <a:ext uri="{FF2B5EF4-FFF2-40B4-BE49-F238E27FC236}">
                <a16:creationId xmlns:a16="http://schemas.microsoft.com/office/drawing/2014/main" id="{DEE65036-632B-5CB6-A8DE-9BB968A519C9}"/>
              </a:ext>
            </a:extLst>
          </p:cNvPr>
          <p:cNvSpPr>
            <a:spLocks noGrp="1"/>
          </p:cNvSpPr>
          <p:nvPr>
            <p:ph idx="1"/>
          </p:nvPr>
        </p:nvSpPr>
        <p:spPr>
          <a:xfrm>
            <a:off x="838200" y="1825625"/>
            <a:ext cx="10515600" cy="4351338"/>
          </a:xfrm>
        </p:spPr>
        <p:txBody>
          <a:bodyPr>
            <a:normAutofit/>
          </a:bodyPr>
          <a:lstStyle/>
          <a:p>
            <a:r>
              <a:rPr lang="en-US" dirty="0"/>
              <a:t>English word parts: stems, prefixes, suffixes. </a:t>
            </a:r>
          </a:p>
          <a:p>
            <a:r>
              <a:rPr lang="en-US" dirty="0"/>
              <a:t>How many past tense suffixes are there in: walked, sauntered, perambulated?</a:t>
            </a:r>
          </a:p>
          <a:p>
            <a:r>
              <a:rPr lang="en-US" dirty="0"/>
              <a:t>What do you notice about the word pair magic/magician?  And sign/signal?</a:t>
            </a:r>
          </a:p>
          <a:p>
            <a:r>
              <a:rPr lang="en-US" dirty="0"/>
              <a:t>Morphology provides the structure for fast, automatized reading.</a:t>
            </a:r>
          </a:p>
          <a:p>
            <a:r>
              <a:rPr lang="en-US" dirty="0"/>
              <a:t>Decades of studies show that morphology matters (for print readers).</a:t>
            </a:r>
          </a:p>
        </p:txBody>
      </p:sp>
    </p:spTree>
    <p:extLst>
      <p:ext uri="{BB962C8B-B14F-4D97-AF65-F5344CB8AC3E}">
        <p14:creationId xmlns:p14="http://schemas.microsoft.com/office/powerpoint/2010/main" val="3176381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48F25-7010-CAA2-DF86-06DF3619126F}"/>
              </a:ext>
            </a:extLst>
          </p:cNvPr>
          <p:cNvSpPr>
            <a:spLocks noGrp="1"/>
          </p:cNvSpPr>
          <p:nvPr>
            <p:ph type="title"/>
          </p:nvPr>
        </p:nvSpPr>
        <p:spPr/>
        <p:txBody>
          <a:bodyPr>
            <a:normAutofit/>
          </a:bodyPr>
          <a:lstStyle/>
          <a:p>
            <a:r>
              <a:rPr lang="en-US" sz="3600" dirty="0"/>
              <a:t>In many Words, Braille Contractions are Required to Bridge Morpheme Boundaries</a:t>
            </a:r>
          </a:p>
        </p:txBody>
      </p:sp>
      <p:sp>
        <p:nvSpPr>
          <p:cNvPr id="3" name="Content Placeholder 2">
            <a:extLst>
              <a:ext uri="{FF2B5EF4-FFF2-40B4-BE49-F238E27FC236}">
                <a16:creationId xmlns:a16="http://schemas.microsoft.com/office/drawing/2014/main" id="{4936C673-039F-A407-F897-F534DA4BA883}"/>
              </a:ext>
            </a:extLst>
          </p:cNvPr>
          <p:cNvSpPr>
            <a:spLocks noGrp="1"/>
          </p:cNvSpPr>
          <p:nvPr>
            <p:ph idx="1"/>
          </p:nvPr>
        </p:nvSpPr>
        <p:spPr/>
        <p:txBody>
          <a:bodyPr/>
          <a:lstStyle/>
          <a:p>
            <a:r>
              <a:rPr lang="en-US" dirty="0"/>
              <a:t> ⠗⠫⠳⠃⠇⠑ ‘redouble’</a:t>
            </a:r>
          </a:p>
          <a:p>
            <a:r>
              <a:rPr lang="en-US" dirty="0"/>
              <a:t> ⠗⠫⠗⠁⠺ ‘redraw’</a:t>
            </a:r>
          </a:p>
          <a:p>
            <a:r>
              <a:rPr lang="en-US" dirty="0"/>
              <a:t> ⠍⠊⠇⠂⠛⠑ ‘mileage’</a:t>
            </a:r>
          </a:p>
          <a:p>
            <a:r>
              <a:rPr lang="en-US" dirty="0"/>
              <a:t> ⠏⠯⠑⠍⠊⠉ ‘pandemic’</a:t>
            </a:r>
          </a:p>
          <a:p>
            <a:r>
              <a:rPr lang="en-US" dirty="0"/>
              <a:t> ⠏⠗⠫⠊⠉⠰⠝ ‘prediction’</a:t>
            </a:r>
          </a:p>
          <a:p>
            <a:r>
              <a:rPr lang="en-US" dirty="0"/>
              <a:t> ⠋⠗⠑⠫⠕⠍ ‘freedom’</a:t>
            </a:r>
          </a:p>
          <a:p>
            <a:r>
              <a:rPr lang="en-US" dirty="0"/>
              <a:t> ⠺⠻⠢⠄⠞ ‘weren’t’</a:t>
            </a:r>
          </a:p>
          <a:p>
            <a:r>
              <a:rPr lang="en-US" dirty="0"/>
              <a:t> ⠍⠊⠌⠕⠕⠅ ‘mistook’</a:t>
            </a:r>
          </a:p>
        </p:txBody>
      </p:sp>
    </p:spTree>
    <p:extLst>
      <p:ext uri="{BB962C8B-B14F-4D97-AF65-F5344CB8AC3E}">
        <p14:creationId xmlns:p14="http://schemas.microsoft.com/office/powerpoint/2010/main" val="2859748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C587-E9AD-1823-B511-F49CAAA7B328}"/>
              </a:ext>
            </a:extLst>
          </p:cNvPr>
          <p:cNvSpPr>
            <a:spLocks noGrp="1"/>
          </p:cNvSpPr>
          <p:nvPr>
            <p:ph type="title"/>
          </p:nvPr>
        </p:nvSpPr>
        <p:spPr/>
        <p:txBody>
          <a:bodyPr>
            <a:noAutofit/>
          </a:bodyPr>
          <a:lstStyle/>
          <a:p>
            <a:pPr algn="ctr"/>
            <a:r>
              <a:rPr lang="en-US" sz="4000" dirty="0"/>
              <a:t>Question:</a:t>
            </a:r>
            <a:br>
              <a:rPr lang="en-US" sz="4000" dirty="0"/>
            </a:br>
            <a:r>
              <a:rPr lang="en-US" sz="4000" dirty="0"/>
              <a:t>Do contractions that bridge morpheme boundaries interfere with fluent braille reading and writing?</a:t>
            </a:r>
            <a:br>
              <a:rPr lang="en-US" sz="4000" dirty="0"/>
            </a:br>
            <a:r>
              <a:rPr lang="en-US" sz="4000" dirty="0"/>
              <a:t>Evidence from two studies shows that they do.</a:t>
            </a:r>
          </a:p>
        </p:txBody>
      </p:sp>
    </p:spTree>
    <p:extLst>
      <p:ext uri="{BB962C8B-B14F-4D97-AF65-F5344CB8AC3E}">
        <p14:creationId xmlns:p14="http://schemas.microsoft.com/office/powerpoint/2010/main" val="343029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2773A6-C059-ECE7-6B8D-A1D056FA32FD}"/>
              </a:ext>
            </a:extLst>
          </p:cNvPr>
          <p:cNvSpPr>
            <a:spLocks noGrp="1"/>
          </p:cNvSpPr>
          <p:nvPr>
            <p:ph type="title"/>
          </p:nvPr>
        </p:nvSpPr>
        <p:spPr>
          <a:xfrm>
            <a:off x="838200" y="583334"/>
            <a:ext cx="10515600" cy="1325563"/>
          </a:xfrm>
        </p:spPr>
        <p:txBody>
          <a:bodyPr>
            <a:noAutofit/>
          </a:bodyPr>
          <a:lstStyle/>
          <a:p>
            <a:r>
              <a:rPr lang="en-US" sz="3200" dirty="0"/>
              <a:t>Englebretson, Robert., M. Cay Holbrook, Rebecca </a:t>
            </a:r>
            <a:r>
              <a:rPr lang="en-US" sz="3200" dirty="0" err="1"/>
              <a:t>Treiman</a:t>
            </a:r>
            <a:r>
              <a:rPr lang="en-US" sz="3200" dirty="0"/>
              <a:t>, and Simon Fischer-Baum. (2023). “The primacy of morphology in English Braille spelling: An analysis of bridging contractions”. </a:t>
            </a:r>
            <a:r>
              <a:rPr lang="en-US" sz="3200" i="1" dirty="0"/>
              <a:t>Morphology</a:t>
            </a:r>
            <a:r>
              <a:rPr lang="en-US" sz="3200" dirty="0"/>
              <a:t> [Special Issue on Morphology and Spelling], Online ahead of print. http://doi.org/10.1007/s11525-023-09413-8. </a:t>
            </a:r>
          </a:p>
        </p:txBody>
      </p:sp>
    </p:spTree>
    <p:extLst>
      <p:ext uri="{BB962C8B-B14F-4D97-AF65-F5344CB8AC3E}">
        <p14:creationId xmlns:p14="http://schemas.microsoft.com/office/powerpoint/2010/main" val="4049885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61DC9-FBAE-D1CC-5CB9-B7977667B885}"/>
              </a:ext>
            </a:extLst>
          </p:cNvPr>
          <p:cNvSpPr>
            <a:spLocks noGrp="1"/>
          </p:cNvSpPr>
          <p:nvPr>
            <p:ph type="title"/>
          </p:nvPr>
        </p:nvSpPr>
        <p:spPr/>
        <p:txBody>
          <a:bodyPr/>
          <a:lstStyle/>
          <a:p>
            <a:r>
              <a:rPr lang="en-US" dirty="0"/>
              <a:t>Materials</a:t>
            </a:r>
          </a:p>
        </p:txBody>
      </p:sp>
      <p:sp>
        <p:nvSpPr>
          <p:cNvPr id="3" name="Content Placeholder 2">
            <a:extLst>
              <a:ext uri="{FF2B5EF4-FFF2-40B4-BE49-F238E27FC236}">
                <a16:creationId xmlns:a16="http://schemas.microsoft.com/office/drawing/2014/main" id="{9B78D922-DFA2-AF8C-973D-7A4BB0140BAC}"/>
              </a:ext>
            </a:extLst>
          </p:cNvPr>
          <p:cNvSpPr>
            <a:spLocks noGrp="1"/>
          </p:cNvSpPr>
          <p:nvPr>
            <p:ph idx="1"/>
          </p:nvPr>
        </p:nvSpPr>
        <p:spPr/>
        <p:txBody>
          <a:bodyPr>
            <a:normAutofit/>
          </a:bodyPr>
          <a:lstStyle/>
          <a:p>
            <a:r>
              <a:rPr lang="en-US" dirty="0"/>
              <a:t>Four years of Braille Challenge spelling contests:</a:t>
            </a:r>
          </a:p>
          <a:p>
            <a:pPr lvl="1"/>
            <a:r>
              <a:rPr lang="en-US" dirty="0"/>
              <a:t>2018-2020 Apprentice Preliminaries (grades 1-2), + </a:t>
            </a:r>
            <a:r>
              <a:rPr lang="en-US" sz="2400" kern="1200" dirty="0">
                <a:solidFill>
                  <a:srgbClr val="000000"/>
                </a:solidFill>
                <a:effectLst/>
                <a:latin typeface="Calibri" panose="020F0502020204030204" pitchFamily="34" charset="0"/>
                <a:ea typeface="+mn-ea"/>
                <a:cs typeface="+mn-cs"/>
              </a:rPr>
              <a:t>2018-2021 Freshman Preliminaries (grades 3-4).</a:t>
            </a:r>
            <a:endParaRPr lang="en-US" dirty="0"/>
          </a:p>
          <a:p>
            <a:pPr lvl="1"/>
            <a:r>
              <a:rPr lang="en-US" dirty="0"/>
              <a:t>7 contests * 40 words each.</a:t>
            </a:r>
          </a:p>
          <a:p>
            <a:pPr lvl="1"/>
            <a:r>
              <a:rPr lang="en-US" dirty="0"/>
              <a:t>355 students took at least one of these tests; some across multiple years.</a:t>
            </a:r>
          </a:p>
          <a:p>
            <a:r>
              <a:rPr lang="en-US" dirty="0"/>
              <a:t>Focused only on one-cell contractions:</a:t>
            </a:r>
          </a:p>
          <a:p>
            <a:pPr lvl="1"/>
            <a:r>
              <a:rPr lang="en-US" dirty="0"/>
              <a:t>In 5 word tokens, a contraction bridged the boundary between stem and affix: ‘freedom’ (on two contests), ‘weren’t’, ‘prediction’, and ‘mistook’.</a:t>
            </a:r>
          </a:p>
          <a:p>
            <a:pPr lvl="1"/>
            <a:r>
              <a:rPr lang="en-US" dirty="0"/>
              <a:t>In 24 other words, the very same contractions occurred tautomorphemically (inside a morpheme), e.g., ‘tragedy’, ‘mysteries’, ‘percent’.</a:t>
            </a:r>
          </a:p>
        </p:txBody>
      </p:sp>
    </p:spTree>
    <p:extLst>
      <p:ext uri="{BB962C8B-B14F-4D97-AF65-F5344CB8AC3E}">
        <p14:creationId xmlns:p14="http://schemas.microsoft.com/office/powerpoint/2010/main" val="826659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1676-87B1-2A4D-5472-A7794B832FD1}"/>
              </a:ext>
            </a:extLst>
          </p:cNvPr>
          <p:cNvSpPr>
            <a:spLocks noGrp="1"/>
          </p:cNvSpPr>
          <p:nvPr>
            <p:ph type="title"/>
          </p:nvPr>
        </p:nvSpPr>
        <p:spPr/>
        <p:txBody>
          <a:bodyPr/>
          <a:lstStyle/>
          <a:p>
            <a:r>
              <a:rPr lang="en-US" dirty="0"/>
              <a:t>Our Research Questions</a:t>
            </a:r>
          </a:p>
        </p:txBody>
      </p:sp>
      <p:sp>
        <p:nvSpPr>
          <p:cNvPr id="3" name="Content Placeholder 2">
            <a:extLst>
              <a:ext uri="{FF2B5EF4-FFF2-40B4-BE49-F238E27FC236}">
                <a16:creationId xmlns:a16="http://schemas.microsoft.com/office/drawing/2014/main" id="{D7FF5C5F-62F1-EEF4-8EAC-53AD67AAE32A}"/>
              </a:ext>
            </a:extLst>
          </p:cNvPr>
          <p:cNvSpPr>
            <a:spLocks noGrp="1"/>
          </p:cNvSpPr>
          <p:nvPr>
            <p:ph idx="1"/>
          </p:nvPr>
        </p:nvSpPr>
        <p:spPr/>
        <p:txBody>
          <a:bodyPr/>
          <a:lstStyle/>
          <a:p>
            <a:r>
              <a:rPr lang="en-US" dirty="0"/>
              <a:t>What psycholinguistic variables correlate with correct contraction use?</a:t>
            </a:r>
          </a:p>
          <a:p>
            <a:r>
              <a:rPr lang="en-US" dirty="0"/>
              <a:t>Did participants fail to use contractions correctly to a significantly greater extent when the contraction bridged a morpheme boundary, as compared to when that same contraction occurred tautomorphemically?</a:t>
            </a:r>
          </a:p>
          <a:p>
            <a:r>
              <a:rPr lang="en-US" dirty="0"/>
              <a:t>Is this difference due to morpheme bridging, or is it predictable based on other variables?</a:t>
            </a:r>
          </a:p>
        </p:txBody>
      </p:sp>
    </p:spTree>
    <p:extLst>
      <p:ext uri="{BB962C8B-B14F-4D97-AF65-F5344CB8AC3E}">
        <p14:creationId xmlns:p14="http://schemas.microsoft.com/office/powerpoint/2010/main" val="636630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C3AC-5707-91B0-09C8-BEE9A0906DED}"/>
              </a:ext>
            </a:extLst>
          </p:cNvPr>
          <p:cNvSpPr>
            <a:spLocks noGrp="1"/>
          </p:cNvSpPr>
          <p:nvPr>
            <p:ph type="title"/>
          </p:nvPr>
        </p:nvSpPr>
        <p:spPr/>
        <p:txBody>
          <a:bodyPr/>
          <a:lstStyle/>
          <a:p>
            <a:r>
              <a:rPr lang="en-US" dirty="0"/>
              <a:t>Quick Summary of Results</a:t>
            </a:r>
          </a:p>
        </p:txBody>
      </p:sp>
      <p:sp>
        <p:nvSpPr>
          <p:cNvPr id="3" name="Content Placeholder 2">
            <a:extLst>
              <a:ext uri="{FF2B5EF4-FFF2-40B4-BE49-F238E27FC236}">
                <a16:creationId xmlns:a16="http://schemas.microsoft.com/office/drawing/2014/main" id="{C21E5EC7-6E49-5B34-77AF-AD21EF52B3E5}"/>
              </a:ext>
            </a:extLst>
          </p:cNvPr>
          <p:cNvSpPr>
            <a:spLocks noGrp="1"/>
          </p:cNvSpPr>
          <p:nvPr>
            <p:ph idx="1"/>
          </p:nvPr>
        </p:nvSpPr>
        <p:spPr>
          <a:xfrm>
            <a:off x="838200" y="1817604"/>
            <a:ext cx="10515600" cy="4351338"/>
          </a:xfrm>
        </p:spPr>
        <p:txBody>
          <a:bodyPr>
            <a:normAutofit lnSpcReduction="10000"/>
          </a:bodyPr>
          <a:lstStyle/>
          <a:p>
            <a:r>
              <a:rPr lang="en-US" dirty="0">
                <a:latin typeface="Calibri" panose="020F0502020204030204" pitchFamily="34" charset="0"/>
                <a:cs typeface="Calibri" panose="020F0502020204030204" pitchFamily="34" charset="0"/>
              </a:rPr>
              <a:t>In the 203 student spellings of words with bridging-contractions, only 50 (25%) of the word tokens contain correct contraction use. </a:t>
            </a:r>
          </a:p>
          <a:p>
            <a:r>
              <a:rPr lang="en-US" dirty="0">
                <a:latin typeface="Calibri" panose="020F0502020204030204" pitchFamily="34" charset="0"/>
                <a:cs typeface="Calibri" panose="020F0502020204030204" pitchFamily="34" charset="0"/>
              </a:rPr>
              <a:t>In the 1,040 student spellings where those same contractions occur tautomorphemically, 690 (66%) of the tokens are correct.</a:t>
            </a:r>
          </a:p>
          <a:p>
            <a:r>
              <a:rPr lang="en-US" sz="2800" b="0" i="0" u="none" strike="noStrike" baseline="0" dirty="0">
                <a:latin typeface="Calibri" panose="020F0502020204030204" pitchFamily="34" charset="0"/>
                <a:cs typeface="Calibri" panose="020F0502020204030204" pitchFamily="34" charset="0"/>
              </a:rPr>
              <a:t>In other words, a student is significantly more likely to get an item wrong on a Braille Challenge spelling contest when it is a morphologically-bridged word than when it is a word with that same contraction in a non-bridged environment.</a:t>
            </a:r>
          </a:p>
          <a:p>
            <a:r>
              <a:rPr lang="en-US" dirty="0">
                <a:latin typeface="Calibri" panose="020F0502020204030204" pitchFamily="34" charset="0"/>
                <a:cs typeface="Calibri" panose="020F0502020204030204" pitchFamily="34" charset="0"/>
              </a:rPr>
              <a:t>The effect of morphological bridging on contraction use is well beyond the effects of the other variables that affect contraction use. (full details in publication).</a:t>
            </a:r>
          </a:p>
        </p:txBody>
      </p:sp>
    </p:spTree>
    <p:extLst>
      <p:ext uri="{BB962C8B-B14F-4D97-AF65-F5344CB8AC3E}">
        <p14:creationId xmlns:p14="http://schemas.microsoft.com/office/powerpoint/2010/main" val="713222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25BD76-5860-8448-B6A4-F92316808870}"/>
              </a:ext>
            </a:extLst>
          </p:cNvPr>
          <p:cNvSpPr>
            <a:spLocks noGrp="1"/>
          </p:cNvSpPr>
          <p:nvPr>
            <p:ph type="title"/>
          </p:nvPr>
        </p:nvSpPr>
        <p:spPr>
          <a:xfrm>
            <a:off x="517892" y="2896763"/>
            <a:ext cx="2305050" cy="1325563"/>
          </a:xfrm>
        </p:spPr>
        <p:txBody>
          <a:bodyPr/>
          <a:lstStyle/>
          <a:p>
            <a:r>
              <a:rPr lang="en-US" dirty="0"/>
              <a:t>Figure 1</a:t>
            </a:r>
          </a:p>
        </p:txBody>
      </p:sp>
      <p:grpSp>
        <p:nvGrpSpPr>
          <p:cNvPr id="6" name="Group 5">
            <a:extLst>
              <a:ext uri="{FF2B5EF4-FFF2-40B4-BE49-F238E27FC236}">
                <a16:creationId xmlns:a16="http://schemas.microsoft.com/office/drawing/2014/main" id="{5B165991-01D2-8A43-AA3C-774AB6E78B55}"/>
              </a:ext>
            </a:extLst>
          </p:cNvPr>
          <p:cNvGrpSpPr/>
          <p:nvPr/>
        </p:nvGrpSpPr>
        <p:grpSpPr>
          <a:xfrm>
            <a:off x="3033536" y="172155"/>
            <a:ext cx="8982252" cy="6608244"/>
            <a:chOff x="0" y="0"/>
            <a:chExt cx="7610828" cy="5599287"/>
          </a:xfrm>
        </p:grpSpPr>
        <p:graphicFrame>
          <p:nvGraphicFramePr>
            <p:cNvPr id="7" name="Chart 6">
              <a:extLst>
                <a:ext uri="{FF2B5EF4-FFF2-40B4-BE49-F238E27FC236}">
                  <a16:creationId xmlns:a16="http://schemas.microsoft.com/office/drawing/2014/main" id="{90FB475A-8A9F-C941-843B-C54E1A73718C}"/>
                </a:ext>
              </a:extLst>
            </p:cNvPr>
            <p:cNvGraphicFramePr/>
            <p:nvPr/>
          </p:nvGraphicFramePr>
          <p:xfrm>
            <a:off x="0" y="0"/>
            <a:ext cx="3470627" cy="2852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6C32875-0455-FD41-B8EC-132F531A346D}"/>
                </a:ext>
              </a:extLst>
            </p:cNvPr>
            <p:cNvGraphicFramePr/>
            <p:nvPr/>
          </p:nvGraphicFramePr>
          <p:xfrm>
            <a:off x="1305277" y="2746020"/>
            <a:ext cx="5150555" cy="28532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7B29EF56-1A91-1A49-85D7-6CB4F79D237F}"/>
                </a:ext>
              </a:extLst>
            </p:cNvPr>
            <p:cNvGraphicFramePr/>
            <p:nvPr/>
          </p:nvGraphicFramePr>
          <p:xfrm>
            <a:off x="3210277" y="16932"/>
            <a:ext cx="4400551" cy="2853266"/>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51789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B81DC-9F5A-9041-9411-A8462721596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F421E7A-BB6C-BD49-9C1A-20CCDE16F18F}"/>
              </a:ext>
            </a:extLst>
          </p:cNvPr>
          <p:cNvSpPr>
            <a:spLocks noGrp="1"/>
          </p:cNvSpPr>
          <p:nvPr>
            <p:ph idx="1"/>
          </p:nvPr>
        </p:nvSpPr>
        <p:spPr/>
        <p:txBody>
          <a:bodyPr/>
          <a:lstStyle/>
          <a:p>
            <a:r>
              <a:rPr lang="en-US" dirty="0"/>
              <a:t>A collaborative, interdisciplinary, research team</a:t>
            </a:r>
          </a:p>
          <a:p>
            <a:r>
              <a:rPr lang="en-US" dirty="0"/>
              <a:t>Writing system vs code: mismatching perspectives on braille</a:t>
            </a:r>
          </a:p>
          <a:p>
            <a:r>
              <a:rPr lang="en-US" dirty="0"/>
              <a:t>Some highlights of results so far</a:t>
            </a:r>
          </a:p>
          <a:p>
            <a:pPr lvl="1"/>
            <a:r>
              <a:rPr lang="en-US" dirty="0"/>
              <a:t>Young braille learners (Englebretson et al., 2023)</a:t>
            </a:r>
          </a:p>
          <a:p>
            <a:pPr lvl="1"/>
            <a:r>
              <a:rPr lang="en-US" dirty="0"/>
              <a:t>Proficient adult braille readers (Fischer-Baum &amp; Englebretson, 2016)</a:t>
            </a:r>
          </a:p>
          <a:p>
            <a:r>
              <a:rPr lang="en-US" dirty="0"/>
              <a:t>Open discussion</a:t>
            </a:r>
          </a:p>
          <a:p>
            <a:pPr lvl="1"/>
            <a:r>
              <a:rPr lang="en-US" dirty="0"/>
              <a:t>Implications for braille teaching and learning</a:t>
            </a:r>
          </a:p>
          <a:p>
            <a:pPr lvl="1"/>
            <a:r>
              <a:rPr lang="en-US" dirty="0"/>
              <a:t>Future research directions</a:t>
            </a:r>
          </a:p>
        </p:txBody>
      </p:sp>
    </p:spTree>
    <p:extLst>
      <p:ext uri="{BB962C8B-B14F-4D97-AF65-F5344CB8AC3E}">
        <p14:creationId xmlns:p14="http://schemas.microsoft.com/office/powerpoint/2010/main" val="2600400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40EE-BB0F-DBB3-E97E-77F73F9CFDEC}"/>
              </a:ext>
            </a:extLst>
          </p:cNvPr>
          <p:cNvSpPr>
            <a:spLocks noGrp="1"/>
          </p:cNvSpPr>
          <p:nvPr>
            <p:ph type="title"/>
          </p:nvPr>
        </p:nvSpPr>
        <p:spPr/>
        <p:txBody>
          <a:bodyPr/>
          <a:lstStyle/>
          <a:p>
            <a:r>
              <a:rPr lang="en-US" dirty="0"/>
              <a:t>What This Tells Us</a:t>
            </a:r>
          </a:p>
        </p:txBody>
      </p:sp>
      <p:sp>
        <p:nvSpPr>
          <p:cNvPr id="3" name="Content Placeholder 2">
            <a:extLst>
              <a:ext uri="{FF2B5EF4-FFF2-40B4-BE49-F238E27FC236}">
                <a16:creationId xmlns:a16="http://schemas.microsoft.com/office/drawing/2014/main" id="{367EAAE1-D934-4656-AA89-C1AFE96FE887}"/>
              </a:ext>
            </a:extLst>
          </p:cNvPr>
          <p:cNvSpPr>
            <a:spLocks noGrp="1"/>
          </p:cNvSpPr>
          <p:nvPr>
            <p:ph idx="1"/>
          </p:nvPr>
        </p:nvSpPr>
        <p:spPr/>
        <p:txBody>
          <a:bodyPr/>
          <a:lstStyle/>
          <a:p>
            <a:r>
              <a:rPr lang="en-US" dirty="0"/>
              <a:t>Morphology matters in English braille.</a:t>
            </a:r>
          </a:p>
          <a:p>
            <a:r>
              <a:rPr lang="en-US" dirty="0"/>
              <a:t>When the rules for contraction use come into conflict with morphological structure, young braille spellers tend to follow the morphology, and this leads to errors in braille usage.</a:t>
            </a:r>
          </a:p>
          <a:p>
            <a:r>
              <a:rPr lang="en-US" dirty="0"/>
              <a:t>Reading and writing braille is not simply a matter of ‘coding’ and ‘decoding’ contractions independent of other linguistic factors:</a:t>
            </a:r>
          </a:p>
          <a:p>
            <a:pPr lvl="1"/>
            <a:r>
              <a:rPr lang="en-US" dirty="0"/>
              <a:t>If it were, then contractions that cross morpheme boundaries would not show differences in usage accuracy from these same contractions occurring tautomorphemically.</a:t>
            </a:r>
          </a:p>
        </p:txBody>
      </p:sp>
    </p:spTree>
    <p:extLst>
      <p:ext uri="{BB962C8B-B14F-4D97-AF65-F5344CB8AC3E}">
        <p14:creationId xmlns:p14="http://schemas.microsoft.com/office/powerpoint/2010/main" val="262605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37862"/>
            <a:ext cx="10515600" cy="1325563"/>
          </a:xfrm>
        </p:spPr>
        <p:txBody>
          <a:bodyPr>
            <a:noAutofit/>
          </a:bodyPr>
          <a:lstStyle/>
          <a:p>
            <a:r>
              <a:rPr lang="en-US" sz="3200" dirty="0"/>
              <a:t>Fischer-Baum, Simon, &amp; Robert Englebretson. 2016. "Orthographic units in the absence of visual processing: Evidence from sublexical structure in braille." </a:t>
            </a:r>
            <a:r>
              <a:rPr lang="en-US" sz="3200" i="1" dirty="0"/>
              <a:t>Cognition</a:t>
            </a:r>
            <a:r>
              <a:rPr lang="en-US" sz="3200" dirty="0"/>
              <a:t> 153: 161-174.</a:t>
            </a:r>
          </a:p>
        </p:txBody>
      </p:sp>
    </p:spTree>
    <p:extLst>
      <p:ext uri="{BB962C8B-B14F-4D97-AF65-F5344CB8AC3E}">
        <p14:creationId xmlns:p14="http://schemas.microsoft.com/office/powerpoint/2010/main" val="3028961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Lexical decision</a:t>
            </a:r>
          </a:p>
        </p:txBody>
      </p:sp>
      <p:sp>
        <p:nvSpPr>
          <p:cNvPr id="3" name="Content Placeholder 2"/>
          <p:cNvSpPr>
            <a:spLocks noGrp="1"/>
          </p:cNvSpPr>
          <p:nvPr>
            <p:ph idx="1"/>
          </p:nvPr>
        </p:nvSpPr>
        <p:spPr>
          <a:xfrm>
            <a:off x="838200" y="1825625"/>
            <a:ext cx="5552209" cy="4351338"/>
          </a:xfrm>
        </p:spPr>
        <p:txBody>
          <a:bodyPr>
            <a:normAutofit fontScale="92500"/>
          </a:bodyPr>
          <a:lstStyle/>
          <a:p>
            <a:r>
              <a:rPr lang="en-US" dirty="0"/>
              <a:t>Stimuli presented on refreshable braille display, stays on until response</a:t>
            </a:r>
          </a:p>
          <a:p>
            <a:r>
              <a:rPr lang="en-US" dirty="0"/>
              <a:t>Response with foot press (“yes” – right, “no” – left”)</a:t>
            </a:r>
          </a:p>
          <a:p>
            <a:endParaRPr lang="en-US" dirty="0"/>
          </a:p>
          <a:p>
            <a:r>
              <a:rPr lang="en-US" dirty="0"/>
              <a:t>The longer it takes you to respond – the harder it is for you to process the word</a:t>
            </a:r>
          </a:p>
          <a:p>
            <a:r>
              <a:rPr lang="en-US" dirty="0"/>
              <a:t>Harder words also should have more errors</a:t>
            </a:r>
          </a:p>
        </p:txBody>
      </p:sp>
      <p:sp>
        <p:nvSpPr>
          <p:cNvPr id="4" name="TextBox 3">
            <a:extLst>
              <a:ext uri="{FF2B5EF4-FFF2-40B4-BE49-F238E27FC236}">
                <a16:creationId xmlns:a16="http://schemas.microsoft.com/office/drawing/2014/main" id="{D3577FE2-251A-9B63-E362-17EA1FA43645}"/>
              </a:ext>
            </a:extLst>
          </p:cNvPr>
          <p:cNvSpPr txBox="1"/>
          <p:nvPr/>
        </p:nvSpPr>
        <p:spPr>
          <a:xfrm>
            <a:off x="7172634" y="3407931"/>
            <a:ext cx="3313728" cy="307777"/>
          </a:xfrm>
          <a:prstGeom prst="rect">
            <a:avLst/>
          </a:prstGeom>
          <a:noFill/>
        </p:spPr>
        <p:txBody>
          <a:bodyPr wrap="none" rtlCol="0">
            <a:spAutoFit/>
          </a:bodyPr>
          <a:lstStyle/>
          <a:p>
            <a:r>
              <a:rPr lang="en-US" sz="1400" dirty="0"/>
              <a:t>40-cell Handy Tech </a:t>
            </a:r>
            <a:r>
              <a:rPr lang="en-US" sz="1400" dirty="0" err="1"/>
              <a:t>ActiveBraille</a:t>
            </a:r>
            <a:r>
              <a:rPr lang="en-US" sz="1400" dirty="0"/>
              <a:t> Display</a:t>
            </a:r>
          </a:p>
        </p:txBody>
      </p:sp>
      <p:pic>
        <p:nvPicPr>
          <p:cNvPr id="5" name="Picture 4" descr="imgres.jpg">
            <a:extLst>
              <a:ext uri="{FF2B5EF4-FFF2-40B4-BE49-F238E27FC236}">
                <a16:creationId xmlns:a16="http://schemas.microsoft.com/office/drawing/2014/main" id="{0895E418-7612-274C-C71C-D18694683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533" y="3715708"/>
            <a:ext cx="2316048" cy="1838134"/>
          </a:xfrm>
          <a:prstGeom prst="rect">
            <a:avLst/>
          </a:prstGeom>
        </p:spPr>
      </p:pic>
      <p:sp>
        <p:nvSpPr>
          <p:cNvPr id="6" name="TextBox 5">
            <a:extLst>
              <a:ext uri="{FF2B5EF4-FFF2-40B4-BE49-F238E27FC236}">
                <a16:creationId xmlns:a16="http://schemas.microsoft.com/office/drawing/2014/main" id="{7F207D77-3E80-A55F-5AE2-4D1D73322D7A}"/>
              </a:ext>
            </a:extLst>
          </p:cNvPr>
          <p:cNvSpPr txBox="1"/>
          <p:nvPr/>
        </p:nvSpPr>
        <p:spPr>
          <a:xfrm>
            <a:off x="7609533" y="5552566"/>
            <a:ext cx="2364750" cy="307777"/>
          </a:xfrm>
          <a:prstGeom prst="rect">
            <a:avLst/>
          </a:prstGeom>
          <a:noFill/>
        </p:spPr>
        <p:txBody>
          <a:bodyPr wrap="none" rtlCol="0">
            <a:spAutoFit/>
          </a:bodyPr>
          <a:lstStyle/>
          <a:p>
            <a:r>
              <a:rPr lang="en-US" sz="1400" dirty="0"/>
              <a:t>Kinesis Savant Elite FS20AJ</a:t>
            </a:r>
          </a:p>
        </p:txBody>
      </p:sp>
      <p:pic>
        <p:nvPicPr>
          <p:cNvPr id="7" name="Content Placeholder 1" descr="imgres.jpg">
            <a:extLst>
              <a:ext uri="{FF2B5EF4-FFF2-40B4-BE49-F238E27FC236}">
                <a16:creationId xmlns:a16="http://schemas.microsoft.com/office/drawing/2014/main" id="{8EAACE1A-E174-0E3E-1B1F-30984A05A805}"/>
              </a:ext>
            </a:extLst>
          </p:cNvPr>
          <p:cNvPicPr>
            <a:picLocks noChangeAspect="1"/>
          </p:cNvPicPr>
          <p:nvPr/>
        </p:nvPicPr>
        <p:blipFill>
          <a:blip r:embed="rId4">
            <a:extLst>
              <a:ext uri="{28A0092B-C50C-407E-A947-70E740481C1C}">
                <a14:useLocalDpi xmlns:a14="http://schemas.microsoft.com/office/drawing/2010/main" val="0"/>
              </a:ext>
            </a:extLst>
          </a:blip>
          <a:srcRect t="-35673" b="-35673"/>
          <a:stretch>
            <a:fillRect/>
          </a:stretch>
        </p:blipFill>
        <p:spPr>
          <a:xfrm>
            <a:off x="7420135" y="1036365"/>
            <a:ext cx="2761689" cy="3042039"/>
          </a:xfrm>
          <a:prstGeom prst="rect">
            <a:avLst/>
          </a:prstGeom>
        </p:spPr>
      </p:pic>
    </p:spTree>
    <p:extLst>
      <p:ext uri="{BB962C8B-B14F-4D97-AF65-F5344CB8AC3E}">
        <p14:creationId xmlns:p14="http://schemas.microsoft.com/office/powerpoint/2010/main" val="3592807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 Experiment</a:t>
            </a:r>
          </a:p>
        </p:txBody>
      </p:sp>
      <p:sp>
        <p:nvSpPr>
          <p:cNvPr id="3" name="Content Placeholder 2"/>
          <p:cNvSpPr>
            <a:spLocks noGrp="1"/>
          </p:cNvSpPr>
          <p:nvPr>
            <p:ph idx="1"/>
          </p:nvPr>
        </p:nvSpPr>
        <p:spPr/>
        <p:txBody>
          <a:bodyPr/>
          <a:lstStyle/>
          <a:p>
            <a:r>
              <a:rPr lang="en-US" dirty="0"/>
              <a:t>Reaction time study with lexical decision task</a:t>
            </a:r>
          </a:p>
          <a:p>
            <a:r>
              <a:rPr lang="en-US" dirty="0"/>
              <a:t>240 words</a:t>
            </a:r>
          </a:p>
          <a:p>
            <a:r>
              <a:rPr lang="en-US" dirty="0"/>
              <a:t>120 words and 120 matched nonsense words</a:t>
            </a:r>
          </a:p>
          <a:p>
            <a:r>
              <a:rPr lang="en-US" dirty="0"/>
              <a:t>30 of the words contained morphological bridging (and were matched to 30 other morphologically complex words by usage frequency, cell-count, </a:t>
            </a:r>
            <a:r>
              <a:rPr lang="en-US" dirty="0" err="1"/>
              <a:t>etc</a:t>
            </a:r>
            <a:r>
              <a:rPr lang="en-US" dirty="0"/>
              <a:t>)</a:t>
            </a:r>
          </a:p>
          <a:p>
            <a:pPr lvl="1"/>
            <a:r>
              <a:rPr lang="en-US" dirty="0"/>
              <a:t>Experimental control: Everything is the same between the two kinds of words EXCEPT for whether the morpheme boundary is bridged</a:t>
            </a:r>
          </a:p>
        </p:txBody>
      </p:sp>
    </p:spTree>
    <p:extLst>
      <p:ext uri="{BB962C8B-B14F-4D97-AF65-F5344CB8AC3E}">
        <p14:creationId xmlns:p14="http://schemas.microsoft.com/office/powerpoint/2010/main" val="1917794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Results: Adult literate braille readers</a:t>
            </a:r>
          </a:p>
        </p:txBody>
      </p:sp>
      <p:graphicFrame>
        <p:nvGraphicFramePr>
          <p:cNvPr id="3" name="Content Placeholder 2"/>
          <p:cNvGraphicFramePr>
            <a:graphicFrameLocks noGrp="1"/>
          </p:cNvGraphicFramePr>
          <p:nvPr>
            <p:ph idx="1"/>
          </p:nvPr>
        </p:nvGraphicFramePr>
        <p:xfrm>
          <a:off x="2424114" y="2133600"/>
          <a:ext cx="4184843" cy="39322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715955" y="2147924"/>
            <a:ext cx="987771" cy="369332"/>
          </a:xfrm>
          <a:prstGeom prst="rect">
            <a:avLst/>
          </a:prstGeom>
          <a:noFill/>
        </p:spPr>
        <p:txBody>
          <a:bodyPr wrap="none" rtlCol="0">
            <a:spAutoFit/>
          </a:bodyPr>
          <a:lstStyle/>
          <a:p>
            <a:r>
              <a:rPr lang="en-US" dirty="0"/>
              <a:t>* p &lt; .01</a:t>
            </a:r>
          </a:p>
        </p:txBody>
      </p:sp>
      <p:sp>
        <p:nvSpPr>
          <p:cNvPr id="6" name="TextBox 5"/>
          <p:cNvSpPr txBox="1"/>
          <p:nvPr/>
        </p:nvSpPr>
        <p:spPr>
          <a:xfrm>
            <a:off x="7254729" y="2801080"/>
            <a:ext cx="4099071" cy="1754326"/>
          </a:xfrm>
          <a:prstGeom prst="rect">
            <a:avLst/>
          </a:prstGeom>
          <a:noFill/>
        </p:spPr>
        <p:txBody>
          <a:bodyPr wrap="none" rtlCol="0">
            <a:spAutoFit/>
          </a:bodyPr>
          <a:lstStyle/>
          <a:p>
            <a:r>
              <a:rPr lang="en-US" sz="3600" dirty="0"/>
              <a:t>Error rate difference:</a:t>
            </a:r>
          </a:p>
          <a:p>
            <a:r>
              <a:rPr lang="en-US" sz="3600" dirty="0"/>
              <a:t>Bridge: 23.8% error</a:t>
            </a:r>
          </a:p>
          <a:p>
            <a:r>
              <a:rPr lang="en-US" sz="3600" dirty="0"/>
              <a:t>Control: 8.9% error</a:t>
            </a:r>
          </a:p>
        </p:txBody>
      </p:sp>
      <p:sp>
        <p:nvSpPr>
          <p:cNvPr id="2" name="TextBox 1">
            <a:extLst>
              <a:ext uri="{FF2B5EF4-FFF2-40B4-BE49-F238E27FC236}">
                <a16:creationId xmlns:a16="http://schemas.microsoft.com/office/drawing/2014/main" id="{A566706E-A5C4-165E-3E6F-82D1239F4814}"/>
              </a:ext>
            </a:extLst>
          </p:cNvPr>
          <p:cNvSpPr txBox="1"/>
          <p:nvPr/>
        </p:nvSpPr>
        <p:spPr>
          <a:xfrm rot="16200000">
            <a:off x="706281" y="3805612"/>
            <a:ext cx="2777235" cy="369332"/>
          </a:xfrm>
          <a:prstGeom prst="rect">
            <a:avLst/>
          </a:prstGeom>
          <a:noFill/>
        </p:spPr>
        <p:txBody>
          <a:bodyPr wrap="none" rtlCol="0">
            <a:spAutoFit/>
          </a:bodyPr>
          <a:lstStyle/>
          <a:p>
            <a:r>
              <a:rPr lang="en-US" dirty="0"/>
              <a:t>Time to decided it is a word</a:t>
            </a:r>
          </a:p>
        </p:txBody>
      </p:sp>
      <p:sp>
        <p:nvSpPr>
          <p:cNvPr id="5" name="TextBox 4">
            <a:extLst>
              <a:ext uri="{FF2B5EF4-FFF2-40B4-BE49-F238E27FC236}">
                <a16:creationId xmlns:a16="http://schemas.microsoft.com/office/drawing/2014/main" id="{B436EB5B-C2E9-FCD2-BF00-3269C07C7214}"/>
              </a:ext>
            </a:extLst>
          </p:cNvPr>
          <p:cNvSpPr txBox="1"/>
          <p:nvPr/>
        </p:nvSpPr>
        <p:spPr>
          <a:xfrm>
            <a:off x="3210271" y="6051794"/>
            <a:ext cx="1518364" cy="646331"/>
          </a:xfrm>
          <a:prstGeom prst="rect">
            <a:avLst/>
          </a:prstGeom>
          <a:noFill/>
        </p:spPr>
        <p:txBody>
          <a:bodyPr wrap="none" rtlCol="0">
            <a:spAutoFit/>
          </a:bodyPr>
          <a:lstStyle/>
          <a:p>
            <a:r>
              <a:rPr lang="en-US" sz="3600" dirty="0">
                <a:latin typeface="SimBraille" pitchFamily="49" charset="0"/>
              </a:rPr>
              <a:t>r]un</a:t>
            </a:r>
          </a:p>
        </p:txBody>
      </p:sp>
      <p:sp>
        <p:nvSpPr>
          <p:cNvPr id="9" name="TextBox 8">
            <a:extLst>
              <a:ext uri="{FF2B5EF4-FFF2-40B4-BE49-F238E27FC236}">
                <a16:creationId xmlns:a16="http://schemas.microsoft.com/office/drawing/2014/main" id="{D08D1F70-46AE-B484-DCF2-DB23D5796839}"/>
              </a:ext>
            </a:extLst>
          </p:cNvPr>
          <p:cNvSpPr txBox="1"/>
          <p:nvPr/>
        </p:nvSpPr>
        <p:spPr>
          <a:xfrm>
            <a:off x="4956773" y="6054847"/>
            <a:ext cx="1518364" cy="646331"/>
          </a:xfrm>
          <a:prstGeom prst="rect">
            <a:avLst/>
          </a:prstGeom>
          <a:noFill/>
        </p:spPr>
        <p:txBody>
          <a:bodyPr wrap="none" rtlCol="0">
            <a:spAutoFit/>
          </a:bodyPr>
          <a:lstStyle/>
          <a:p>
            <a:r>
              <a:rPr lang="en-US" sz="3600" dirty="0" err="1">
                <a:latin typeface="SimBraille" pitchFamily="49" charset="0"/>
              </a:rPr>
              <a:t>unw</a:t>
            </a:r>
            <a:r>
              <a:rPr lang="en-US" sz="3600" dirty="0">
                <a:latin typeface="SimBraille" pitchFamily="49" charset="0"/>
              </a:rPr>
              <a:t>$</a:t>
            </a:r>
          </a:p>
        </p:txBody>
      </p:sp>
    </p:spTree>
    <p:extLst>
      <p:ext uri="{BB962C8B-B14F-4D97-AF65-F5344CB8AC3E}">
        <p14:creationId xmlns:p14="http://schemas.microsoft.com/office/powerpoint/2010/main" val="3247460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normAutofit fontScale="90000"/>
          </a:bodyPr>
          <a:lstStyle/>
          <a:p>
            <a:r>
              <a:rPr lang="en-US" dirty="0"/>
              <a:t>Morphology Experiment: Findings &amp; Conclusions</a:t>
            </a:r>
          </a:p>
        </p:txBody>
      </p:sp>
      <p:sp>
        <p:nvSpPr>
          <p:cNvPr id="5" name="Content Placeholder 4"/>
          <p:cNvSpPr>
            <a:spLocks noGrp="1"/>
          </p:cNvSpPr>
          <p:nvPr>
            <p:ph idx="1"/>
          </p:nvPr>
        </p:nvSpPr>
        <p:spPr/>
        <p:txBody>
          <a:bodyPr>
            <a:normAutofit/>
          </a:bodyPr>
          <a:lstStyle/>
          <a:p>
            <a:r>
              <a:rPr lang="en-US" dirty="0"/>
              <a:t>Subjects took significantly longer, and made more errors, when recognizing words with morphological bridging than they did when recognizing words with transparent morphology (where stem and affix were unbridged).</a:t>
            </a:r>
          </a:p>
          <a:p>
            <a:r>
              <a:rPr lang="en-US" dirty="0"/>
              <a:t>Braille readers are not decoding to print spelling to recognize words</a:t>
            </a:r>
          </a:p>
          <a:p>
            <a:r>
              <a:rPr lang="en-US" dirty="0"/>
              <a:t>Morphemes matter!</a:t>
            </a:r>
          </a:p>
          <a:p>
            <a:r>
              <a:rPr lang="en-US" dirty="0"/>
              <a:t>Transparent access to morphology facilitates word recognition</a:t>
            </a:r>
          </a:p>
        </p:txBody>
      </p:sp>
    </p:spTree>
    <p:extLst>
      <p:ext uri="{BB962C8B-B14F-4D97-AF65-F5344CB8AC3E}">
        <p14:creationId xmlns:p14="http://schemas.microsoft.com/office/powerpoint/2010/main" val="3337354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932EF435-8F53-2DC3-4FD6-2647E978AB9E}"/>
              </a:ext>
            </a:extLst>
          </p:cNvPr>
          <p:cNvSpPr/>
          <p:nvPr/>
        </p:nvSpPr>
        <p:spPr>
          <a:xfrm>
            <a:off x="8127032" y="4710068"/>
            <a:ext cx="2139187" cy="90284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latin typeface="Apple Braille Outline 6 Dot" pitchFamily="2" charset="0"/>
            </a:endParaRPr>
          </a:p>
        </p:txBody>
      </p:sp>
      <p:sp>
        <p:nvSpPr>
          <p:cNvPr id="7" name="Oval 6">
            <a:extLst>
              <a:ext uri="{FF2B5EF4-FFF2-40B4-BE49-F238E27FC236}">
                <a16:creationId xmlns:a16="http://schemas.microsoft.com/office/drawing/2014/main" id="{7B5424EF-D664-7F09-CC15-90365BC9F62C}"/>
              </a:ext>
            </a:extLst>
          </p:cNvPr>
          <p:cNvSpPr/>
          <p:nvPr/>
        </p:nvSpPr>
        <p:spPr>
          <a:xfrm>
            <a:off x="2140673" y="3565575"/>
            <a:ext cx="2139187" cy="90284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latin typeface="Apple Braille Outline 6 Dot" pitchFamily="2" charset="0"/>
            </a:endParaRPr>
          </a:p>
        </p:txBody>
      </p:sp>
      <p:sp>
        <p:nvSpPr>
          <p:cNvPr id="2" name="Title 1"/>
          <p:cNvSpPr>
            <a:spLocks noGrp="1"/>
          </p:cNvSpPr>
          <p:nvPr>
            <p:ph type="title"/>
          </p:nvPr>
        </p:nvSpPr>
        <p:spPr>
          <a:xfrm>
            <a:off x="609600" y="228600"/>
            <a:ext cx="10972800" cy="1143000"/>
          </a:xfrm>
        </p:spPr>
        <p:txBody>
          <a:bodyPr>
            <a:normAutofit/>
          </a:bodyPr>
          <a:lstStyle/>
          <a:p>
            <a:r>
              <a:rPr lang="en-US" dirty="0"/>
              <a:t>Writing system vs. Code based approach</a:t>
            </a:r>
          </a:p>
        </p:txBody>
      </p:sp>
      <p:sp>
        <p:nvSpPr>
          <p:cNvPr id="6" name="TextBox 5">
            <a:extLst>
              <a:ext uri="{FF2B5EF4-FFF2-40B4-BE49-F238E27FC236}">
                <a16:creationId xmlns:a16="http://schemas.microsoft.com/office/drawing/2014/main" id="{5112E457-E33C-E826-EC29-B493AD4C9D7F}"/>
              </a:ext>
            </a:extLst>
          </p:cNvPr>
          <p:cNvSpPr txBox="1"/>
          <p:nvPr/>
        </p:nvSpPr>
        <p:spPr>
          <a:xfrm>
            <a:off x="2356822" y="3752350"/>
            <a:ext cx="1744388" cy="461665"/>
          </a:xfrm>
          <a:prstGeom prst="rect">
            <a:avLst/>
          </a:prstGeom>
          <a:noFill/>
        </p:spPr>
        <p:txBody>
          <a:bodyPr wrap="none" rtlCol="0">
            <a:spAutoFit/>
          </a:bodyPr>
          <a:lstStyle/>
          <a:p>
            <a:pPr algn="l" fontAlgn="b"/>
            <a:r>
              <a:rPr lang="en-US" sz="2400" u="none" strike="noStrike" dirty="0">
                <a:effectLst/>
                <a:latin typeface="SimBraille" pitchFamily="49" charset="0"/>
              </a:rPr>
              <a:t>mi/rial</a:t>
            </a:r>
            <a:endParaRPr lang="en-US" sz="2400" b="0" i="0" u="none" strike="noStrike" dirty="0">
              <a:solidFill>
                <a:srgbClr val="000000"/>
              </a:solidFill>
              <a:effectLst/>
              <a:latin typeface="SimBraille" pitchFamily="49" charset="0"/>
            </a:endParaRPr>
          </a:p>
        </p:txBody>
      </p:sp>
      <p:cxnSp>
        <p:nvCxnSpPr>
          <p:cNvPr id="8" name="Straight Arrow Connector 7">
            <a:extLst>
              <a:ext uri="{FF2B5EF4-FFF2-40B4-BE49-F238E27FC236}">
                <a16:creationId xmlns:a16="http://schemas.microsoft.com/office/drawing/2014/main" id="{4899F9CD-B499-0DE5-7F96-19A13C41CB01}"/>
              </a:ext>
            </a:extLst>
          </p:cNvPr>
          <p:cNvCxnSpPr>
            <a:cxnSpLocks/>
            <a:stCxn id="10" idx="4"/>
            <a:endCxn id="7" idx="1"/>
          </p:cNvCxnSpPr>
          <p:nvPr/>
        </p:nvCxnSpPr>
        <p:spPr>
          <a:xfrm>
            <a:off x="1659856" y="2992582"/>
            <a:ext cx="794094" cy="705212"/>
          </a:xfrm>
          <a:prstGeom prst="straightConnector1">
            <a:avLst/>
          </a:prstGeom>
          <a:ln w="762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EA186881-7880-8FF7-4E01-88FF13FDEC1B}"/>
              </a:ext>
            </a:extLst>
          </p:cNvPr>
          <p:cNvCxnSpPr>
            <a:cxnSpLocks/>
            <a:stCxn id="11" idx="4"/>
            <a:endCxn id="7" idx="7"/>
          </p:cNvCxnSpPr>
          <p:nvPr/>
        </p:nvCxnSpPr>
        <p:spPr>
          <a:xfrm flipH="1">
            <a:off x="3966583" y="2992581"/>
            <a:ext cx="579202" cy="705213"/>
          </a:xfrm>
          <a:prstGeom prst="straightConnector1">
            <a:avLst/>
          </a:prstGeom>
          <a:ln w="762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6AD0C301-8475-80DD-357A-414618DB780E}"/>
              </a:ext>
            </a:extLst>
          </p:cNvPr>
          <p:cNvSpPr/>
          <p:nvPr/>
        </p:nvSpPr>
        <p:spPr>
          <a:xfrm>
            <a:off x="536863" y="1849580"/>
            <a:ext cx="2245986" cy="114300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solidFill>
                  <a:schemeClr val="tx1"/>
                </a:solidFill>
                <a:cs typeface="Arial"/>
              </a:rPr>
              <a:t>/</a:t>
            </a:r>
            <a:r>
              <a:rPr lang="en-US" sz="1800" b="0" i="0" u="none" strike="noStrike" dirty="0" err="1">
                <a:solidFill>
                  <a:schemeClr val="tx1"/>
                </a:solidFill>
                <a:effectLst/>
              </a:rPr>
              <a:t>mɪsˈtraɪl</a:t>
            </a:r>
            <a:r>
              <a:rPr lang="en-US" sz="1800" dirty="0">
                <a:solidFill>
                  <a:schemeClr val="tx1"/>
                </a:solidFill>
                <a:cs typeface="Arial"/>
              </a:rPr>
              <a:t>/</a:t>
            </a:r>
          </a:p>
        </p:txBody>
      </p:sp>
      <p:sp>
        <p:nvSpPr>
          <p:cNvPr id="11" name="Oval 10">
            <a:extLst>
              <a:ext uri="{FF2B5EF4-FFF2-40B4-BE49-F238E27FC236}">
                <a16:creationId xmlns:a16="http://schemas.microsoft.com/office/drawing/2014/main" id="{AAA9D49C-0FEE-6667-ACBE-46EE5710B3DE}"/>
              </a:ext>
            </a:extLst>
          </p:cNvPr>
          <p:cNvSpPr/>
          <p:nvPr/>
        </p:nvSpPr>
        <p:spPr>
          <a:xfrm>
            <a:off x="3422792" y="1849580"/>
            <a:ext cx="2245986" cy="1143001"/>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r>
              <a:rPr lang="en-US" i="1" dirty="0"/>
              <a:t>u</a:t>
            </a:r>
            <a:r>
              <a:rPr lang="en-US" sz="1800" i="1" dirty="0"/>
              <a:t>nfair + judicial proceeding</a:t>
            </a:r>
            <a:endParaRPr lang="en-US" sz="1800" i="1" dirty="0">
              <a:solidFill>
                <a:schemeClr val="bg1"/>
              </a:solidFill>
            </a:endParaRPr>
          </a:p>
        </p:txBody>
      </p:sp>
      <p:cxnSp>
        <p:nvCxnSpPr>
          <p:cNvPr id="12" name="Straight Arrow Connector 11">
            <a:extLst>
              <a:ext uri="{FF2B5EF4-FFF2-40B4-BE49-F238E27FC236}">
                <a16:creationId xmlns:a16="http://schemas.microsoft.com/office/drawing/2014/main" id="{EA002396-691E-9DD4-CEB4-0FAC84990791}"/>
              </a:ext>
            </a:extLst>
          </p:cNvPr>
          <p:cNvCxnSpPr>
            <a:cxnSpLocks/>
            <a:stCxn id="10" idx="6"/>
            <a:endCxn id="11" idx="2"/>
          </p:cNvCxnSpPr>
          <p:nvPr/>
        </p:nvCxnSpPr>
        <p:spPr>
          <a:xfrm>
            <a:off x="2782849" y="2421081"/>
            <a:ext cx="639943" cy="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sp>
        <p:nvSpPr>
          <p:cNvPr id="41" name="Oval 40">
            <a:extLst>
              <a:ext uri="{FF2B5EF4-FFF2-40B4-BE49-F238E27FC236}">
                <a16:creationId xmlns:a16="http://schemas.microsoft.com/office/drawing/2014/main" id="{D9B0BF70-D151-125C-4B7F-981B3E62598D}"/>
              </a:ext>
            </a:extLst>
          </p:cNvPr>
          <p:cNvSpPr/>
          <p:nvPr/>
        </p:nvSpPr>
        <p:spPr>
          <a:xfrm>
            <a:off x="7912142" y="3565575"/>
            <a:ext cx="2460876" cy="90284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Courier New" panose="02070309020205020404" pitchFamily="49" charset="0"/>
                <a:cs typeface="Courier New" panose="02070309020205020404" pitchFamily="49" charset="0"/>
              </a:rPr>
              <a:t>MISTRIAL</a:t>
            </a:r>
          </a:p>
        </p:txBody>
      </p:sp>
      <p:sp>
        <p:nvSpPr>
          <p:cNvPr id="42" name="TextBox 41">
            <a:extLst>
              <a:ext uri="{FF2B5EF4-FFF2-40B4-BE49-F238E27FC236}">
                <a16:creationId xmlns:a16="http://schemas.microsoft.com/office/drawing/2014/main" id="{E69855AF-7BD1-91CA-8563-A902ADD6CABC}"/>
              </a:ext>
            </a:extLst>
          </p:cNvPr>
          <p:cNvSpPr txBox="1"/>
          <p:nvPr/>
        </p:nvSpPr>
        <p:spPr>
          <a:xfrm>
            <a:off x="8324432" y="4930660"/>
            <a:ext cx="1744388" cy="461665"/>
          </a:xfrm>
          <a:prstGeom prst="rect">
            <a:avLst/>
          </a:prstGeom>
          <a:noFill/>
        </p:spPr>
        <p:txBody>
          <a:bodyPr wrap="none" rtlCol="0">
            <a:spAutoFit/>
          </a:bodyPr>
          <a:lstStyle/>
          <a:p>
            <a:pPr algn="l" fontAlgn="b"/>
            <a:r>
              <a:rPr lang="en-US" sz="2400" u="none" strike="noStrike" dirty="0">
                <a:effectLst/>
                <a:latin typeface="SimBraille" pitchFamily="49" charset="0"/>
              </a:rPr>
              <a:t>mi/rial</a:t>
            </a:r>
            <a:endParaRPr lang="en-US" sz="2400" b="0" i="0" u="none" strike="noStrike" dirty="0">
              <a:solidFill>
                <a:srgbClr val="000000"/>
              </a:solidFill>
              <a:effectLst/>
              <a:latin typeface="SimBraille" pitchFamily="49" charset="0"/>
            </a:endParaRPr>
          </a:p>
        </p:txBody>
      </p:sp>
      <p:cxnSp>
        <p:nvCxnSpPr>
          <p:cNvPr id="43" name="Straight Arrow Connector 42">
            <a:extLst>
              <a:ext uri="{FF2B5EF4-FFF2-40B4-BE49-F238E27FC236}">
                <a16:creationId xmlns:a16="http://schemas.microsoft.com/office/drawing/2014/main" id="{40A3420B-2AA7-6609-1D7E-6041476C7F49}"/>
              </a:ext>
            </a:extLst>
          </p:cNvPr>
          <p:cNvCxnSpPr>
            <a:cxnSpLocks/>
            <a:stCxn id="45" idx="4"/>
            <a:endCxn id="41" idx="1"/>
          </p:cNvCxnSpPr>
          <p:nvPr/>
        </p:nvCxnSpPr>
        <p:spPr>
          <a:xfrm>
            <a:off x="7646215" y="2992582"/>
            <a:ext cx="626314" cy="705212"/>
          </a:xfrm>
          <a:prstGeom prst="straightConnector1">
            <a:avLst/>
          </a:prstGeom>
          <a:ln w="762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C4191D65-8ED6-5F9A-EEDE-B5B74EBD0600}"/>
              </a:ext>
            </a:extLst>
          </p:cNvPr>
          <p:cNvCxnSpPr>
            <a:cxnSpLocks/>
            <a:stCxn id="46" idx="4"/>
            <a:endCxn id="41" idx="7"/>
          </p:cNvCxnSpPr>
          <p:nvPr/>
        </p:nvCxnSpPr>
        <p:spPr>
          <a:xfrm flipH="1">
            <a:off x="10012631" y="2992581"/>
            <a:ext cx="519513" cy="705213"/>
          </a:xfrm>
          <a:prstGeom prst="straightConnector1">
            <a:avLst/>
          </a:prstGeom>
          <a:ln w="762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5" name="Oval 44">
            <a:extLst>
              <a:ext uri="{FF2B5EF4-FFF2-40B4-BE49-F238E27FC236}">
                <a16:creationId xmlns:a16="http://schemas.microsoft.com/office/drawing/2014/main" id="{672AB2E7-6FF7-8785-677B-EB22627A73C7}"/>
              </a:ext>
            </a:extLst>
          </p:cNvPr>
          <p:cNvSpPr/>
          <p:nvPr/>
        </p:nvSpPr>
        <p:spPr>
          <a:xfrm>
            <a:off x="6523222" y="1849580"/>
            <a:ext cx="2245986" cy="114300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solidFill>
                  <a:schemeClr val="tx1"/>
                </a:solidFill>
                <a:cs typeface="Arial"/>
              </a:rPr>
              <a:t>/</a:t>
            </a:r>
            <a:r>
              <a:rPr lang="en-US" sz="1800" b="0" i="0" u="none" strike="noStrike" dirty="0" err="1">
                <a:solidFill>
                  <a:schemeClr val="tx1"/>
                </a:solidFill>
                <a:effectLst/>
              </a:rPr>
              <a:t>mɪsˈtraɪl</a:t>
            </a:r>
            <a:r>
              <a:rPr lang="en-US" sz="1800" dirty="0">
                <a:solidFill>
                  <a:schemeClr val="tx1"/>
                </a:solidFill>
                <a:cs typeface="Arial"/>
              </a:rPr>
              <a:t>/</a:t>
            </a:r>
          </a:p>
        </p:txBody>
      </p:sp>
      <p:sp>
        <p:nvSpPr>
          <p:cNvPr id="46" name="Oval 45">
            <a:extLst>
              <a:ext uri="{FF2B5EF4-FFF2-40B4-BE49-F238E27FC236}">
                <a16:creationId xmlns:a16="http://schemas.microsoft.com/office/drawing/2014/main" id="{65B72450-C2C5-AA0E-646A-3F194959A7EF}"/>
              </a:ext>
            </a:extLst>
          </p:cNvPr>
          <p:cNvSpPr/>
          <p:nvPr/>
        </p:nvSpPr>
        <p:spPr>
          <a:xfrm>
            <a:off x="9409151" y="1849580"/>
            <a:ext cx="2245986" cy="1143001"/>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r>
              <a:rPr lang="en-US" i="1" dirty="0"/>
              <a:t>u</a:t>
            </a:r>
            <a:r>
              <a:rPr lang="en-US" sz="1800" i="1" dirty="0"/>
              <a:t>nfair + judicial proceeding</a:t>
            </a:r>
            <a:endParaRPr lang="en-US" sz="1800" i="1" dirty="0">
              <a:solidFill>
                <a:schemeClr val="bg1"/>
              </a:solidFill>
            </a:endParaRPr>
          </a:p>
        </p:txBody>
      </p:sp>
      <p:cxnSp>
        <p:nvCxnSpPr>
          <p:cNvPr id="47" name="Straight Arrow Connector 46">
            <a:extLst>
              <a:ext uri="{FF2B5EF4-FFF2-40B4-BE49-F238E27FC236}">
                <a16:creationId xmlns:a16="http://schemas.microsoft.com/office/drawing/2014/main" id="{DB4316F9-ACE5-162F-D544-F1F8FC5E1582}"/>
              </a:ext>
            </a:extLst>
          </p:cNvPr>
          <p:cNvCxnSpPr>
            <a:cxnSpLocks/>
            <a:stCxn id="45" idx="6"/>
            <a:endCxn id="46" idx="2"/>
          </p:cNvCxnSpPr>
          <p:nvPr/>
        </p:nvCxnSpPr>
        <p:spPr>
          <a:xfrm>
            <a:off x="8769208" y="2421081"/>
            <a:ext cx="639943" cy="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B30DA668-8BBC-DF88-F23D-7A6962D22A7D}"/>
              </a:ext>
            </a:extLst>
          </p:cNvPr>
          <p:cNvCxnSpPr>
            <a:cxnSpLocks/>
          </p:cNvCxnSpPr>
          <p:nvPr/>
        </p:nvCxnSpPr>
        <p:spPr>
          <a:xfrm>
            <a:off x="8534400" y="4126353"/>
            <a:ext cx="0" cy="902847"/>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D9CCDD64-307D-78B9-E65C-39D1E6DBEA6B}"/>
              </a:ext>
            </a:extLst>
          </p:cNvPr>
          <p:cNvCxnSpPr>
            <a:cxnSpLocks/>
          </p:cNvCxnSpPr>
          <p:nvPr/>
        </p:nvCxnSpPr>
        <p:spPr>
          <a:xfrm>
            <a:off x="8721090" y="4126353"/>
            <a:ext cx="0" cy="902847"/>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0E5DEF94-06A6-6107-0E0C-E16D87A33B51}"/>
              </a:ext>
            </a:extLst>
          </p:cNvPr>
          <p:cNvCxnSpPr>
            <a:cxnSpLocks/>
          </p:cNvCxnSpPr>
          <p:nvPr/>
        </p:nvCxnSpPr>
        <p:spPr>
          <a:xfrm>
            <a:off x="8869680" y="4126353"/>
            <a:ext cx="100965" cy="902847"/>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D4465DF0-649D-789B-B2DF-78AAF9FE5C27}"/>
              </a:ext>
            </a:extLst>
          </p:cNvPr>
          <p:cNvCxnSpPr>
            <a:cxnSpLocks/>
          </p:cNvCxnSpPr>
          <p:nvPr/>
        </p:nvCxnSpPr>
        <p:spPr>
          <a:xfrm flipH="1">
            <a:off x="8987018" y="4126353"/>
            <a:ext cx="59827" cy="902847"/>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CAFDD5B5-E648-0B80-FD64-747EBAF07C7D}"/>
              </a:ext>
            </a:extLst>
          </p:cNvPr>
          <p:cNvCxnSpPr>
            <a:cxnSpLocks/>
          </p:cNvCxnSpPr>
          <p:nvPr/>
        </p:nvCxnSpPr>
        <p:spPr>
          <a:xfrm>
            <a:off x="9210675" y="4126353"/>
            <a:ext cx="0" cy="902847"/>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1601D22E-367A-B80D-F325-EFF50075C0FC}"/>
              </a:ext>
            </a:extLst>
          </p:cNvPr>
          <p:cNvCxnSpPr>
            <a:cxnSpLocks/>
          </p:cNvCxnSpPr>
          <p:nvPr/>
        </p:nvCxnSpPr>
        <p:spPr>
          <a:xfrm>
            <a:off x="9409151" y="4126353"/>
            <a:ext cx="0" cy="902847"/>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68E87F1C-48BC-04DF-076D-577020BDFA88}"/>
              </a:ext>
            </a:extLst>
          </p:cNvPr>
          <p:cNvCxnSpPr>
            <a:cxnSpLocks/>
          </p:cNvCxnSpPr>
          <p:nvPr/>
        </p:nvCxnSpPr>
        <p:spPr>
          <a:xfrm>
            <a:off x="9616440" y="4142501"/>
            <a:ext cx="0" cy="902847"/>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C5F95FD3-D571-C86A-401C-9C2795115712}"/>
              </a:ext>
            </a:extLst>
          </p:cNvPr>
          <p:cNvCxnSpPr>
            <a:cxnSpLocks/>
          </p:cNvCxnSpPr>
          <p:nvPr/>
        </p:nvCxnSpPr>
        <p:spPr>
          <a:xfrm>
            <a:off x="9810750" y="4126353"/>
            <a:ext cx="0" cy="902847"/>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896F0812-4F12-A104-C0A6-D4322C5A7998}"/>
              </a:ext>
            </a:extLst>
          </p:cNvPr>
          <p:cNvSpPr txBox="1"/>
          <p:nvPr/>
        </p:nvSpPr>
        <p:spPr>
          <a:xfrm>
            <a:off x="1480561" y="5855871"/>
            <a:ext cx="3459409" cy="461665"/>
          </a:xfrm>
          <a:prstGeom prst="rect">
            <a:avLst/>
          </a:prstGeom>
          <a:noFill/>
        </p:spPr>
        <p:txBody>
          <a:bodyPr wrap="none" rtlCol="0">
            <a:spAutoFit/>
          </a:bodyPr>
          <a:lstStyle/>
          <a:p>
            <a:r>
              <a:rPr lang="en-US" sz="2400" dirty="0"/>
              <a:t>Writing Systems Approach</a:t>
            </a:r>
          </a:p>
        </p:txBody>
      </p:sp>
      <p:sp>
        <p:nvSpPr>
          <p:cNvPr id="70" name="TextBox 69">
            <a:extLst>
              <a:ext uri="{FF2B5EF4-FFF2-40B4-BE49-F238E27FC236}">
                <a16:creationId xmlns:a16="http://schemas.microsoft.com/office/drawing/2014/main" id="{4BA40D04-C0CF-8AA1-A84F-E2093EFA4E54}"/>
              </a:ext>
            </a:extLst>
          </p:cNvPr>
          <p:cNvSpPr txBox="1"/>
          <p:nvPr/>
        </p:nvSpPr>
        <p:spPr>
          <a:xfrm>
            <a:off x="7646215" y="5854561"/>
            <a:ext cx="2919261" cy="461665"/>
          </a:xfrm>
          <a:prstGeom prst="rect">
            <a:avLst/>
          </a:prstGeom>
          <a:noFill/>
        </p:spPr>
        <p:txBody>
          <a:bodyPr wrap="none" rtlCol="0">
            <a:spAutoFit/>
          </a:bodyPr>
          <a:lstStyle/>
          <a:p>
            <a:r>
              <a:rPr lang="en-US" sz="2400" dirty="0"/>
              <a:t>Code Based Approach</a:t>
            </a:r>
          </a:p>
        </p:txBody>
      </p:sp>
      <p:sp>
        <p:nvSpPr>
          <p:cNvPr id="71" name="TextBox 70">
            <a:extLst>
              <a:ext uri="{FF2B5EF4-FFF2-40B4-BE49-F238E27FC236}">
                <a16:creationId xmlns:a16="http://schemas.microsoft.com/office/drawing/2014/main" id="{BAF34CFF-0505-F00E-B985-F69399876D02}"/>
              </a:ext>
            </a:extLst>
          </p:cNvPr>
          <p:cNvSpPr txBox="1"/>
          <p:nvPr/>
        </p:nvSpPr>
        <p:spPr>
          <a:xfrm>
            <a:off x="4513590" y="4178425"/>
            <a:ext cx="3430747" cy="830997"/>
          </a:xfrm>
          <a:prstGeom prst="rect">
            <a:avLst/>
          </a:prstGeom>
          <a:noFill/>
        </p:spPr>
        <p:txBody>
          <a:bodyPr wrap="none" rtlCol="0">
            <a:spAutoFit/>
          </a:bodyPr>
          <a:lstStyle/>
          <a:p>
            <a:r>
              <a:rPr lang="en-US" sz="2400" dirty="0"/>
              <a:t>Decoding braille into print</a:t>
            </a:r>
          </a:p>
          <a:p>
            <a:r>
              <a:rPr lang="en-US" sz="2400" dirty="0"/>
              <a:t>Unpacking contractions</a:t>
            </a:r>
          </a:p>
        </p:txBody>
      </p:sp>
      <p:cxnSp>
        <p:nvCxnSpPr>
          <p:cNvPr id="72" name="Straight Arrow Connector 71">
            <a:extLst>
              <a:ext uri="{FF2B5EF4-FFF2-40B4-BE49-F238E27FC236}">
                <a16:creationId xmlns:a16="http://schemas.microsoft.com/office/drawing/2014/main" id="{6CD846C7-1E0B-B92B-6DC5-43BAD241AC51}"/>
              </a:ext>
            </a:extLst>
          </p:cNvPr>
          <p:cNvCxnSpPr>
            <a:cxnSpLocks/>
          </p:cNvCxnSpPr>
          <p:nvPr/>
        </p:nvCxnSpPr>
        <p:spPr>
          <a:xfrm>
            <a:off x="7807980" y="4611197"/>
            <a:ext cx="639943" cy="0"/>
          </a:xfrm>
          <a:prstGeom prst="straightConnector1">
            <a:avLst/>
          </a:prstGeom>
          <a:ln w="76200">
            <a:headEnd type="none"/>
            <a:tailEnd type="triangle"/>
          </a:ln>
        </p:spPr>
        <p:style>
          <a:lnRef idx="2">
            <a:schemeClr val="accent1"/>
          </a:lnRef>
          <a:fillRef idx="0">
            <a:schemeClr val="accent1"/>
          </a:fillRef>
          <a:effectRef idx="1">
            <a:schemeClr val="accent1"/>
          </a:effectRef>
          <a:fontRef idx="minor">
            <a:schemeClr val="tx1"/>
          </a:fontRef>
        </p:style>
      </p:cxnSp>
      <p:pic>
        <p:nvPicPr>
          <p:cNvPr id="73" name="Picture 72">
            <a:extLst>
              <a:ext uri="{FF2B5EF4-FFF2-40B4-BE49-F238E27FC236}">
                <a16:creationId xmlns:a16="http://schemas.microsoft.com/office/drawing/2014/main" id="{B338ED78-1441-9D26-40B3-B43A65F6F7D6}"/>
              </a:ext>
            </a:extLst>
          </p:cNvPr>
          <p:cNvPicPr>
            <a:picLocks noChangeAspect="1"/>
          </p:cNvPicPr>
          <p:nvPr/>
        </p:nvPicPr>
        <p:blipFill rotWithShape="1">
          <a:blip r:embed="rId3"/>
          <a:srcRect l="39695"/>
          <a:stretch/>
        </p:blipFill>
        <p:spPr>
          <a:xfrm>
            <a:off x="393228" y="4028375"/>
            <a:ext cx="1661071" cy="1664164"/>
          </a:xfrm>
          <a:prstGeom prst="ellipse">
            <a:avLst/>
          </a:prstGeom>
          <a:ln>
            <a:noFill/>
          </a:ln>
          <a:effectLst>
            <a:softEdge rad="112500"/>
          </a:effectLst>
        </p:spPr>
      </p:pic>
    </p:spTree>
    <p:extLst>
      <p:ext uri="{BB962C8B-B14F-4D97-AF65-F5344CB8AC3E}">
        <p14:creationId xmlns:p14="http://schemas.microsoft.com/office/powerpoint/2010/main" val="388906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knows braille?</a:t>
            </a:r>
          </a:p>
        </p:txBody>
      </p:sp>
      <p:sp>
        <p:nvSpPr>
          <p:cNvPr id="3" name="Content Placeholder 2">
            <a:extLst>
              <a:ext uri="{FF2B5EF4-FFF2-40B4-BE49-F238E27FC236}">
                <a16:creationId xmlns:a16="http://schemas.microsoft.com/office/drawing/2014/main" id="{1A71CE4B-9C53-4AFC-F946-FF9AAAAA79C6}"/>
              </a:ext>
            </a:extLst>
          </p:cNvPr>
          <p:cNvSpPr>
            <a:spLocks noGrp="1"/>
          </p:cNvSpPr>
          <p:nvPr>
            <p:ph idx="1"/>
          </p:nvPr>
        </p:nvSpPr>
        <p:spPr/>
        <p:txBody>
          <a:bodyPr/>
          <a:lstStyle/>
          <a:p>
            <a:r>
              <a:rPr lang="en-US" dirty="0"/>
              <a:t>Blind and visually impaired students </a:t>
            </a:r>
          </a:p>
          <a:p>
            <a:r>
              <a:rPr lang="en-US" dirty="0"/>
              <a:t>Proficient adult braille readers</a:t>
            </a:r>
          </a:p>
          <a:p>
            <a:endParaRPr lang="en-US" dirty="0"/>
          </a:p>
          <a:p>
            <a:pPr marL="0" indent="0">
              <a:buNone/>
            </a:pPr>
            <a:r>
              <a:rPr lang="en-US" dirty="0"/>
              <a:t>But also…</a:t>
            </a:r>
          </a:p>
          <a:p>
            <a:r>
              <a:rPr lang="en-US" dirty="0"/>
              <a:t>TVIs</a:t>
            </a:r>
          </a:p>
          <a:p>
            <a:r>
              <a:rPr lang="en-US" dirty="0"/>
              <a:t>Braille transcribers</a:t>
            </a:r>
          </a:p>
        </p:txBody>
      </p:sp>
      <p:sp>
        <p:nvSpPr>
          <p:cNvPr id="4" name="TextBox 3">
            <a:extLst>
              <a:ext uri="{FF2B5EF4-FFF2-40B4-BE49-F238E27FC236}">
                <a16:creationId xmlns:a16="http://schemas.microsoft.com/office/drawing/2014/main" id="{3FDE92E6-3FCD-A905-F1CC-C53082BD652D}"/>
              </a:ext>
            </a:extLst>
          </p:cNvPr>
          <p:cNvSpPr txBox="1"/>
          <p:nvPr/>
        </p:nvSpPr>
        <p:spPr>
          <a:xfrm>
            <a:off x="7341034" y="1962745"/>
            <a:ext cx="3423630" cy="461665"/>
          </a:xfrm>
          <a:prstGeom prst="rect">
            <a:avLst/>
          </a:prstGeom>
          <a:noFill/>
        </p:spPr>
        <p:txBody>
          <a:bodyPr wrap="none" rtlCol="0">
            <a:spAutoFit/>
          </a:bodyPr>
          <a:lstStyle/>
          <a:p>
            <a:r>
              <a:rPr lang="en-US" sz="2400" dirty="0">
                <a:solidFill>
                  <a:srgbClr val="FF0000"/>
                </a:solidFill>
              </a:rPr>
              <a:t>Braille is a writing system!</a:t>
            </a:r>
          </a:p>
        </p:txBody>
      </p:sp>
      <p:sp>
        <p:nvSpPr>
          <p:cNvPr id="5" name="TextBox 4">
            <a:extLst>
              <a:ext uri="{FF2B5EF4-FFF2-40B4-BE49-F238E27FC236}">
                <a16:creationId xmlns:a16="http://schemas.microsoft.com/office/drawing/2014/main" id="{D3E9DE65-81A2-71AD-9D79-67745DBC40EC}"/>
              </a:ext>
            </a:extLst>
          </p:cNvPr>
          <p:cNvSpPr txBox="1"/>
          <p:nvPr/>
        </p:nvSpPr>
        <p:spPr>
          <a:xfrm>
            <a:off x="7341034" y="3700522"/>
            <a:ext cx="3423630" cy="1200329"/>
          </a:xfrm>
          <a:prstGeom prst="rect">
            <a:avLst/>
          </a:prstGeom>
          <a:noFill/>
        </p:spPr>
        <p:txBody>
          <a:bodyPr wrap="square" rtlCol="0">
            <a:spAutoFit/>
          </a:bodyPr>
          <a:lstStyle/>
          <a:p>
            <a:r>
              <a:rPr lang="en-US" sz="2400" dirty="0">
                <a:solidFill>
                  <a:srgbClr val="FF0000"/>
                </a:solidFill>
              </a:rPr>
              <a:t>When you all learned, did you learn it as a writing system or as a code?</a:t>
            </a:r>
          </a:p>
        </p:txBody>
      </p:sp>
    </p:spTree>
    <p:extLst>
      <p:ext uri="{BB962C8B-B14F-4D97-AF65-F5344CB8AC3E}">
        <p14:creationId xmlns:p14="http://schemas.microsoft.com/office/powerpoint/2010/main" val="164607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normAutofit/>
          </a:bodyPr>
          <a:lstStyle/>
          <a:p>
            <a:r>
              <a:rPr lang="en-US" dirty="0"/>
              <a:t>Why might it be different?</a:t>
            </a:r>
          </a:p>
        </p:txBody>
      </p:sp>
      <p:sp>
        <p:nvSpPr>
          <p:cNvPr id="41" name="Oval 40">
            <a:extLst>
              <a:ext uri="{FF2B5EF4-FFF2-40B4-BE49-F238E27FC236}">
                <a16:creationId xmlns:a16="http://schemas.microsoft.com/office/drawing/2014/main" id="{D9B0BF70-D151-125C-4B7F-981B3E62598D}"/>
              </a:ext>
            </a:extLst>
          </p:cNvPr>
          <p:cNvSpPr/>
          <p:nvPr/>
        </p:nvSpPr>
        <p:spPr>
          <a:xfrm>
            <a:off x="1998520" y="3413175"/>
            <a:ext cx="2460876" cy="90284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Courier New" panose="02070309020205020404" pitchFamily="49" charset="0"/>
                <a:cs typeface="Courier New" panose="02070309020205020404" pitchFamily="49" charset="0"/>
              </a:rPr>
              <a:t>MISTRIAL</a:t>
            </a:r>
          </a:p>
        </p:txBody>
      </p:sp>
      <p:cxnSp>
        <p:nvCxnSpPr>
          <p:cNvPr id="43" name="Straight Arrow Connector 42">
            <a:extLst>
              <a:ext uri="{FF2B5EF4-FFF2-40B4-BE49-F238E27FC236}">
                <a16:creationId xmlns:a16="http://schemas.microsoft.com/office/drawing/2014/main" id="{40A3420B-2AA7-6609-1D7E-6041476C7F49}"/>
              </a:ext>
            </a:extLst>
          </p:cNvPr>
          <p:cNvCxnSpPr>
            <a:cxnSpLocks/>
            <a:stCxn id="45" idx="4"/>
            <a:endCxn id="41" idx="1"/>
          </p:cNvCxnSpPr>
          <p:nvPr/>
        </p:nvCxnSpPr>
        <p:spPr>
          <a:xfrm>
            <a:off x="1732593" y="2840182"/>
            <a:ext cx="626314" cy="705212"/>
          </a:xfrm>
          <a:prstGeom prst="straightConnector1">
            <a:avLst/>
          </a:prstGeom>
          <a:ln w="762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C4191D65-8ED6-5F9A-EEDE-B5B74EBD0600}"/>
              </a:ext>
            </a:extLst>
          </p:cNvPr>
          <p:cNvCxnSpPr>
            <a:cxnSpLocks/>
            <a:stCxn id="46" idx="4"/>
            <a:endCxn id="41" idx="7"/>
          </p:cNvCxnSpPr>
          <p:nvPr/>
        </p:nvCxnSpPr>
        <p:spPr>
          <a:xfrm flipH="1">
            <a:off x="4099009" y="2840181"/>
            <a:ext cx="519513" cy="705213"/>
          </a:xfrm>
          <a:prstGeom prst="straightConnector1">
            <a:avLst/>
          </a:prstGeom>
          <a:ln w="762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5" name="Oval 44">
            <a:extLst>
              <a:ext uri="{FF2B5EF4-FFF2-40B4-BE49-F238E27FC236}">
                <a16:creationId xmlns:a16="http://schemas.microsoft.com/office/drawing/2014/main" id="{672AB2E7-6FF7-8785-677B-EB22627A73C7}"/>
              </a:ext>
            </a:extLst>
          </p:cNvPr>
          <p:cNvSpPr/>
          <p:nvPr/>
        </p:nvSpPr>
        <p:spPr>
          <a:xfrm>
            <a:off x="609600" y="1697180"/>
            <a:ext cx="2245986" cy="114300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solidFill>
                  <a:schemeClr val="tx1"/>
                </a:solidFill>
                <a:cs typeface="Arial"/>
              </a:rPr>
              <a:t>/</a:t>
            </a:r>
            <a:r>
              <a:rPr lang="en-US" sz="1800" b="0" i="0" u="none" strike="noStrike" dirty="0" err="1">
                <a:solidFill>
                  <a:schemeClr val="tx1"/>
                </a:solidFill>
                <a:effectLst/>
              </a:rPr>
              <a:t>mɪsˈtraɪl</a:t>
            </a:r>
            <a:r>
              <a:rPr lang="en-US" sz="1800" dirty="0">
                <a:solidFill>
                  <a:schemeClr val="tx1"/>
                </a:solidFill>
                <a:cs typeface="Arial"/>
              </a:rPr>
              <a:t>/</a:t>
            </a:r>
          </a:p>
        </p:txBody>
      </p:sp>
      <p:sp>
        <p:nvSpPr>
          <p:cNvPr id="46" name="Oval 45">
            <a:extLst>
              <a:ext uri="{FF2B5EF4-FFF2-40B4-BE49-F238E27FC236}">
                <a16:creationId xmlns:a16="http://schemas.microsoft.com/office/drawing/2014/main" id="{65B72450-C2C5-AA0E-646A-3F194959A7EF}"/>
              </a:ext>
            </a:extLst>
          </p:cNvPr>
          <p:cNvSpPr/>
          <p:nvPr/>
        </p:nvSpPr>
        <p:spPr>
          <a:xfrm>
            <a:off x="3495529" y="1697180"/>
            <a:ext cx="2245986" cy="1143001"/>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r>
              <a:rPr lang="en-US" i="1" dirty="0"/>
              <a:t>u</a:t>
            </a:r>
            <a:r>
              <a:rPr lang="en-US" sz="1800" i="1" dirty="0"/>
              <a:t>nfair + judicial proceeding</a:t>
            </a:r>
            <a:endParaRPr lang="en-US" sz="1800" i="1" dirty="0">
              <a:solidFill>
                <a:schemeClr val="bg1"/>
              </a:solidFill>
            </a:endParaRPr>
          </a:p>
        </p:txBody>
      </p:sp>
      <p:cxnSp>
        <p:nvCxnSpPr>
          <p:cNvPr id="47" name="Straight Arrow Connector 46">
            <a:extLst>
              <a:ext uri="{FF2B5EF4-FFF2-40B4-BE49-F238E27FC236}">
                <a16:creationId xmlns:a16="http://schemas.microsoft.com/office/drawing/2014/main" id="{DB4316F9-ACE5-162F-D544-F1F8FC5E1582}"/>
              </a:ext>
            </a:extLst>
          </p:cNvPr>
          <p:cNvCxnSpPr>
            <a:cxnSpLocks/>
            <a:stCxn id="45" idx="6"/>
            <a:endCxn id="46" idx="2"/>
          </p:cNvCxnSpPr>
          <p:nvPr/>
        </p:nvCxnSpPr>
        <p:spPr>
          <a:xfrm>
            <a:off x="2855586" y="2268681"/>
            <a:ext cx="639943" cy="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D818C969-F425-B7ED-5EFC-54C20B89E785}"/>
              </a:ext>
            </a:extLst>
          </p:cNvPr>
          <p:cNvPicPr>
            <a:picLocks noChangeAspect="1"/>
          </p:cNvPicPr>
          <p:nvPr/>
        </p:nvPicPr>
        <p:blipFill rotWithShape="1">
          <a:blip r:embed="rId3"/>
          <a:srcRect l="26553" r="7147"/>
          <a:stretch/>
        </p:blipFill>
        <p:spPr>
          <a:xfrm>
            <a:off x="6381458" y="757630"/>
            <a:ext cx="1885071" cy="1888581"/>
          </a:xfrm>
          <a:prstGeom prst="ellipse">
            <a:avLst/>
          </a:prstGeom>
          <a:ln>
            <a:noFill/>
          </a:ln>
          <a:effectLst>
            <a:softEdge rad="112500"/>
          </a:effectLst>
        </p:spPr>
      </p:pic>
      <p:pic>
        <p:nvPicPr>
          <p:cNvPr id="24" name="Picture 23">
            <a:extLst>
              <a:ext uri="{FF2B5EF4-FFF2-40B4-BE49-F238E27FC236}">
                <a16:creationId xmlns:a16="http://schemas.microsoft.com/office/drawing/2014/main" id="{62018672-F3F4-463F-D6F6-DD6B33BC5221}"/>
              </a:ext>
            </a:extLst>
          </p:cNvPr>
          <p:cNvPicPr>
            <a:picLocks noChangeAspect="1"/>
          </p:cNvPicPr>
          <p:nvPr/>
        </p:nvPicPr>
        <p:blipFill rotWithShape="1">
          <a:blip r:embed="rId4"/>
          <a:srcRect l="28545" r="14728"/>
          <a:stretch/>
        </p:blipFill>
        <p:spPr>
          <a:xfrm>
            <a:off x="8305102" y="767206"/>
            <a:ext cx="1893707" cy="1869430"/>
          </a:xfrm>
          <a:prstGeom prst="ellipse">
            <a:avLst/>
          </a:prstGeom>
          <a:ln>
            <a:noFill/>
          </a:ln>
          <a:effectLst>
            <a:softEdge rad="112500"/>
          </a:effectLst>
        </p:spPr>
      </p:pic>
      <p:pic>
        <p:nvPicPr>
          <p:cNvPr id="25" name="Picture 24">
            <a:extLst>
              <a:ext uri="{FF2B5EF4-FFF2-40B4-BE49-F238E27FC236}">
                <a16:creationId xmlns:a16="http://schemas.microsoft.com/office/drawing/2014/main" id="{10BB2754-428C-81E5-BC5A-BE17813C4FD1}"/>
              </a:ext>
            </a:extLst>
          </p:cNvPr>
          <p:cNvPicPr>
            <a:picLocks noChangeAspect="1"/>
          </p:cNvPicPr>
          <p:nvPr/>
        </p:nvPicPr>
        <p:blipFill rotWithShape="1">
          <a:blip r:embed="rId5"/>
          <a:srcRect l="4941" r="29249"/>
          <a:stretch/>
        </p:blipFill>
        <p:spPr>
          <a:xfrm>
            <a:off x="7354821" y="2578817"/>
            <a:ext cx="1893707" cy="1897496"/>
          </a:xfrm>
          <a:prstGeom prst="ellipse">
            <a:avLst/>
          </a:prstGeom>
          <a:ln>
            <a:noFill/>
          </a:ln>
          <a:effectLst>
            <a:softEdge rad="112500"/>
          </a:effectLst>
        </p:spPr>
      </p:pic>
      <p:sp>
        <p:nvSpPr>
          <p:cNvPr id="26" name="TextBox 25">
            <a:extLst>
              <a:ext uri="{FF2B5EF4-FFF2-40B4-BE49-F238E27FC236}">
                <a16:creationId xmlns:a16="http://schemas.microsoft.com/office/drawing/2014/main" id="{BCD862B2-9B90-BEA2-46AF-0EDD86EBF235}"/>
              </a:ext>
            </a:extLst>
          </p:cNvPr>
          <p:cNvSpPr txBox="1"/>
          <p:nvPr/>
        </p:nvSpPr>
        <p:spPr>
          <a:xfrm>
            <a:off x="5900309" y="4476313"/>
            <a:ext cx="5594089" cy="1200329"/>
          </a:xfrm>
          <a:prstGeom prst="rect">
            <a:avLst/>
          </a:prstGeom>
          <a:noFill/>
        </p:spPr>
        <p:txBody>
          <a:bodyPr wrap="square" rtlCol="0">
            <a:spAutoFit/>
          </a:bodyPr>
          <a:lstStyle/>
          <a:p>
            <a:r>
              <a:rPr lang="en-US" sz="2400" dirty="0"/>
              <a:t>For kids learning print, teachers of print literacy and (most) TVIs – first and primary experience with literacy is through print</a:t>
            </a:r>
          </a:p>
        </p:txBody>
      </p:sp>
    </p:spTree>
    <p:extLst>
      <p:ext uri="{BB962C8B-B14F-4D97-AF65-F5344CB8AC3E}">
        <p14:creationId xmlns:p14="http://schemas.microsoft.com/office/powerpoint/2010/main" val="662542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normAutofit/>
          </a:bodyPr>
          <a:lstStyle/>
          <a:p>
            <a:r>
              <a:rPr lang="en-US" dirty="0"/>
              <a:t>Why might it be different?</a:t>
            </a:r>
          </a:p>
        </p:txBody>
      </p:sp>
      <p:sp>
        <p:nvSpPr>
          <p:cNvPr id="41" name="Oval 40">
            <a:extLst>
              <a:ext uri="{FF2B5EF4-FFF2-40B4-BE49-F238E27FC236}">
                <a16:creationId xmlns:a16="http://schemas.microsoft.com/office/drawing/2014/main" id="{D9B0BF70-D151-125C-4B7F-981B3E62598D}"/>
              </a:ext>
            </a:extLst>
          </p:cNvPr>
          <p:cNvSpPr/>
          <p:nvPr/>
        </p:nvSpPr>
        <p:spPr>
          <a:xfrm>
            <a:off x="1998520" y="3413175"/>
            <a:ext cx="2460876" cy="90284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Courier New" panose="02070309020205020404" pitchFamily="49" charset="0"/>
                <a:cs typeface="Courier New" panose="02070309020205020404" pitchFamily="49" charset="0"/>
              </a:rPr>
              <a:t>MISTRIAL</a:t>
            </a:r>
          </a:p>
        </p:txBody>
      </p:sp>
      <p:cxnSp>
        <p:nvCxnSpPr>
          <p:cNvPr id="43" name="Straight Arrow Connector 42">
            <a:extLst>
              <a:ext uri="{FF2B5EF4-FFF2-40B4-BE49-F238E27FC236}">
                <a16:creationId xmlns:a16="http://schemas.microsoft.com/office/drawing/2014/main" id="{40A3420B-2AA7-6609-1D7E-6041476C7F49}"/>
              </a:ext>
            </a:extLst>
          </p:cNvPr>
          <p:cNvCxnSpPr>
            <a:cxnSpLocks/>
            <a:stCxn id="45" idx="4"/>
            <a:endCxn id="41" idx="1"/>
          </p:cNvCxnSpPr>
          <p:nvPr/>
        </p:nvCxnSpPr>
        <p:spPr>
          <a:xfrm>
            <a:off x="1732593" y="2840182"/>
            <a:ext cx="626314" cy="705212"/>
          </a:xfrm>
          <a:prstGeom prst="straightConnector1">
            <a:avLst/>
          </a:prstGeom>
          <a:ln w="762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C4191D65-8ED6-5F9A-EEDE-B5B74EBD0600}"/>
              </a:ext>
            </a:extLst>
          </p:cNvPr>
          <p:cNvCxnSpPr>
            <a:cxnSpLocks/>
            <a:stCxn id="46" idx="4"/>
            <a:endCxn id="41" idx="7"/>
          </p:cNvCxnSpPr>
          <p:nvPr/>
        </p:nvCxnSpPr>
        <p:spPr>
          <a:xfrm flipH="1">
            <a:off x="4099009" y="2840181"/>
            <a:ext cx="519513" cy="705213"/>
          </a:xfrm>
          <a:prstGeom prst="straightConnector1">
            <a:avLst/>
          </a:prstGeom>
          <a:ln w="762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5" name="Oval 44">
            <a:extLst>
              <a:ext uri="{FF2B5EF4-FFF2-40B4-BE49-F238E27FC236}">
                <a16:creationId xmlns:a16="http://schemas.microsoft.com/office/drawing/2014/main" id="{672AB2E7-6FF7-8785-677B-EB22627A73C7}"/>
              </a:ext>
            </a:extLst>
          </p:cNvPr>
          <p:cNvSpPr/>
          <p:nvPr/>
        </p:nvSpPr>
        <p:spPr>
          <a:xfrm>
            <a:off x="609600" y="1697180"/>
            <a:ext cx="2245986" cy="114300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solidFill>
                  <a:schemeClr val="tx1"/>
                </a:solidFill>
                <a:cs typeface="Arial"/>
              </a:rPr>
              <a:t>/</a:t>
            </a:r>
            <a:r>
              <a:rPr lang="en-US" sz="1800" b="0" i="0" u="none" strike="noStrike" dirty="0" err="1">
                <a:solidFill>
                  <a:schemeClr val="tx1"/>
                </a:solidFill>
                <a:effectLst/>
              </a:rPr>
              <a:t>mɪsˈtraɪl</a:t>
            </a:r>
            <a:r>
              <a:rPr lang="en-US" sz="1800" dirty="0">
                <a:solidFill>
                  <a:schemeClr val="tx1"/>
                </a:solidFill>
                <a:cs typeface="Arial"/>
              </a:rPr>
              <a:t>/</a:t>
            </a:r>
          </a:p>
        </p:txBody>
      </p:sp>
      <p:sp>
        <p:nvSpPr>
          <p:cNvPr id="46" name="Oval 45">
            <a:extLst>
              <a:ext uri="{FF2B5EF4-FFF2-40B4-BE49-F238E27FC236}">
                <a16:creationId xmlns:a16="http://schemas.microsoft.com/office/drawing/2014/main" id="{65B72450-C2C5-AA0E-646A-3F194959A7EF}"/>
              </a:ext>
            </a:extLst>
          </p:cNvPr>
          <p:cNvSpPr/>
          <p:nvPr/>
        </p:nvSpPr>
        <p:spPr>
          <a:xfrm>
            <a:off x="3495529" y="1697180"/>
            <a:ext cx="2245986" cy="1143001"/>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r>
              <a:rPr lang="en-US" i="1" dirty="0"/>
              <a:t>u</a:t>
            </a:r>
            <a:r>
              <a:rPr lang="en-US" sz="1800" i="1" dirty="0"/>
              <a:t>nfair + judicial proceeding</a:t>
            </a:r>
            <a:endParaRPr lang="en-US" sz="1800" i="1" dirty="0">
              <a:solidFill>
                <a:schemeClr val="bg1"/>
              </a:solidFill>
            </a:endParaRPr>
          </a:p>
        </p:txBody>
      </p:sp>
      <p:cxnSp>
        <p:nvCxnSpPr>
          <p:cNvPr id="47" name="Straight Arrow Connector 46">
            <a:extLst>
              <a:ext uri="{FF2B5EF4-FFF2-40B4-BE49-F238E27FC236}">
                <a16:creationId xmlns:a16="http://schemas.microsoft.com/office/drawing/2014/main" id="{DB4316F9-ACE5-162F-D544-F1F8FC5E1582}"/>
              </a:ext>
            </a:extLst>
          </p:cNvPr>
          <p:cNvCxnSpPr>
            <a:cxnSpLocks/>
            <a:stCxn id="45" idx="6"/>
            <a:endCxn id="46" idx="2"/>
          </p:cNvCxnSpPr>
          <p:nvPr/>
        </p:nvCxnSpPr>
        <p:spPr>
          <a:xfrm>
            <a:off x="2855586" y="2268681"/>
            <a:ext cx="639943" cy="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pic>
        <p:nvPicPr>
          <p:cNvPr id="25" name="Picture 24">
            <a:extLst>
              <a:ext uri="{FF2B5EF4-FFF2-40B4-BE49-F238E27FC236}">
                <a16:creationId xmlns:a16="http://schemas.microsoft.com/office/drawing/2014/main" id="{10BB2754-428C-81E5-BC5A-BE17813C4FD1}"/>
              </a:ext>
            </a:extLst>
          </p:cNvPr>
          <p:cNvPicPr>
            <a:picLocks noChangeAspect="1"/>
          </p:cNvPicPr>
          <p:nvPr/>
        </p:nvPicPr>
        <p:blipFill rotWithShape="1">
          <a:blip r:embed="rId3"/>
          <a:srcRect l="4941" r="29249"/>
          <a:stretch/>
        </p:blipFill>
        <p:spPr>
          <a:xfrm>
            <a:off x="7338303" y="2561301"/>
            <a:ext cx="1893707" cy="1897496"/>
          </a:xfrm>
          <a:prstGeom prst="ellipse">
            <a:avLst/>
          </a:prstGeom>
          <a:ln>
            <a:noFill/>
          </a:ln>
          <a:effectLst>
            <a:softEdge rad="112500"/>
          </a:effectLst>
        </p:spPr>
      </p:pic>
      <p:sp>
        <p:nvSpPr>
          <p:cNvPr id="26" name="TextBox 25">
            <a:extLst>
              <a:ext uri="{FF2B5EF4-FFF2-40B4-BE49-F238E27FC236}">
                <a16:creationId xmlns:a16="http://schemas.microsoft.com/office/drawing/2014/main" id="{BCD862B2-9B90-BEA2-46AF-0EDD86EBF235}"/>
              </a:ext>
            </a:extLst>
          </p:cNvPr>
          <p:cNvSpPr txBox="1"/>
          <p:nvPr/>
        </p:nvSpPr>
        <p:spPr>
          <a:xfrm>
            <a:off x="5409589" y="4458797"/>
            <a:ext cx="6068291" cy="2677656"/>
          </a:xfrm>
          <a:prstGeom prst="rect">
            <a:avLst/>
          </a:prstGeom>
          <a:noFill/>
        </p:spPr>
        <p:txBody>
          <a:bodyPr wrap="square" rtlCol="0">
            <a:spAutoFit/>
          </a:bodyPr>
          <a:lstStyle/>
          <a:p>
            <a:r>
              <a:rPr lang="en-US" sz="2400" dirty="0"/>
              <a:t>TVIs learn to the braille code later in life, built on top of knowledge about reading print</a:t>
            </a:r>
          </a:p>
          <a:p>
            <a:endParaRPr lang="en-US" sz="2400" dirty="0"/>
          </a:p>
          <a:p>
            <a:r>
              <a:rPr lang="en-US" sz="2400" dirty="0"/>
              <a:t>Is braille reading for TVIs mediated by print knowledge? (i.e. are you all unpacking contractions even if your students are not)?</a:t>
            </a:r>
          </a:p>
          <a:p>
            <a:endParaRPr lang="en-US" sz="2400" dirty="0"/>
          </a:p>
        </p:txBody>
      </p:sp>
      <p:sp>
        <p:nvSpPr>
          <p:cNvPr id="3" name="Oval 2">
            <a:extLst>
              <a:ext uri="{FF2B5EF4-FFF2-40B4-BE49-F238E27FC236}">
                <a16:creationId xmlns:a16="http://schemas.microsoft.com/office/drawing/2014/main" id="{2804F246-5ADB-BB8E-2F81-9AA62EFAAF77}"/>
              </a:ext>
            </a:extLst>
          </p:cNvPr>
          <p:cNvSpPr/>
          <p:nvPr/>
        </p:nvSpPr>
        <p:spPr>
          <a:xfrm>
            <a:off x="2180078" y="4557668"/>
            <a:ext cx="2139187" cy="90284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latin typeface="Apple Braille Outline 6 Dot" pitchFamily="2" charset="0"/>
            </a:endParaRPr>
          </a:p>
        </p:txBody>
      </p:sp>
      <p:sp>
        <p:nvSpPr>
          <p:cNvPr id="4" name="TextBox 3">
            <a:extLst>
              <a:ext uri="{FF2B5EF4-FFF2-40B4-BE49-F238E27FC236}">
                <a16:creationId xmlns:a16="http://schemas.microsoft.com/office/drawing/2014/main" id="{8EB41C50-F42A-2433-D2ED-8D9FCFD68F24}"/>
              </a:ext>
            </a:extLst>
          </p:cNvPr>
          <p:cNvSpPr txBox="1"/>
          <p:nvPr/>
        </p:nvSpPr>
        <p:spPr>
          <a:xfrm>
            <a:off x="2377478" y="4778260"/>
            <a:ext cx="1744388" cy="461665"/>
          </a:xfrm>
          <a:prstGeom prst="rect">
            <a:avLst/>
          </a:prstGeom>
          <a:noFill/>
        </p:spPr>
        <p:txBody>
          <a:bodyPr wrap="none" rtlCol="0">
            <a:spAutoFit/>
          </a:bodyPr>
          <a:lstStyle/>
          <a:p>
            <a:pPr algn="l" fontAlgn="b"/>
            <a:r>
              <a:rPr lang="en-US" sz="2400" u="none" strike="noStrike" dirty="0">
                <a:effectLst/>
                <a:latin typeface="SimBraille" pitchFamily="49" charset="0"/>
              </a:rPr>
              <a:t>mi/rial</a:t>
            </a:r>
            <a:endParaRPr lang="en-US" sz="2400" b="0" i="0" u="none" strike="noStrike" dirty="0">
              <a:solidFill>
                <a:srgbClr val="000000"/>
              </a:solidFill>
              <a:effectLst/>
              <a:latin typeface="SimBraille" pitchFamily="49" charset="0"/>
            </a:endParaRPr>
          </a:p>
        </p:txBody>
      </p:sp>
      <p:cxnSp>
        <p:nvCxnSpPr>
          <p:cNvPr id="5" name="Straight Arrow Connector 4">
            <a:extLst>
              <a:ext uri="{FF2B5EF4-FFF2-40B4-BE49-F238E27FC236}">
                <a16:creationId xmlns:a16="http://schemas.microsoft.com/office/drawing/2014/main" id="{22282C37-62F0-AF69-9BD4-74944E8FF844}"/>
              </a:ext>
            </a:extLst>
          </p:cNvPr>
          <p:cNvCxnSpPr>
            <a:cxnSpLocks/>
          </p:cNvCxnSpPr>
          <p:nvPr/>
        </p:nvCxnSpPr>
        <p:spPr>
          <a:xfrm>
            <a:off x="2587446" y="3973953"/>
            <a:ext cx="0" cy="902847"/>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D152EB4A-EBC3-CB7C-50AD-5FB93DD6EC78}"/>
              </a:ext>
            </a:extLst>
          </p:cNvPr>
          <p:cNvCxnSpPr>
            <a:cxnSpLocks/>
          </p:cNvCxnSpPr>
          <p:nvPr/>
        </p:nvCxnSpPr>
        <p:spPr>
          <a:xfrm>
            <a:off x="2774136" y="3973953"/>
            <a:ext cx="0" cy="902847"/>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44F28E28-238B-AD75-2A89-A2BA69080E67}"/>
              </a:ext>
            </a:extLst>
          </p:cNvPr>
          <p:cNvCxnSpPr>
            <a:cxnSpLocks/>
          </p:cNvCxnSpPr>
          <p:nvPr/>
        </p:nvCxnSpPr>
        <p:spPr>
          <a:xfrm>
            <a:off x="2922726" y="3973953"/>
            <a:ext cx="100965" cy="902847"/>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D09F008-0422-E556-FCDB-A32886C66544}"/>
              </a:ext>
            </a:extLst>
          </p:cNvPr>
          <p:cNvCxnSpPr>
            <a:cxnSpLocks/>
          </p:cNvCxnSpPr>
          <p:nvPr/>
        </p:nvCxnSpPr>
        <p:spPr>
          <a:xfrm flipH="1">
            <a:off x="3040064" y="3973953"/>
            <a:ext cx="59827" cy="902847"/>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6231FC4-3FFD-78BC-7B72-D4084EC2390D}"/>
              </a:ext>
            </a:extLst>
          </p:cNvPr>
          <p:cNvCxnSpPr>
            <a:cxnSpLocks/>
          </p:cNvCxnSpPr>
          <p:nvPr/>
        </p:nvCxnSpPr>
        <p:spPr>
          <a:xfrm>
            <a:off x="3263721" y="3973953"/>
            <a:ext cx="0" cy="902847"/>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24C0279-18E4-5087-C44B-94F4999B83BE}"/>
              </a:ext>
            </a:extLst>
          </p:cNvPr>
          <p:cNvCxnSpPr>
            <a:cxnSpLocks/>
          </p:cNvCxnSpPr>
          <p:nvPr/>
        </p:nvCxnSpPr>
        <p:spPr>
          <a:xfrm>
            <a:off x="3462197" y="3973953"/>
            <a:ext cx="0" cy="902847"/>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83E6B0A-832C-34FA-1ACE-90713460988D}"/>
              </a:ext>
            </a:extLst>
          </p:cNvPr>
          <p:cNvCxnSpPr>
            <a:cxnSpLocks/>
          </p:cNvCxnSpPr>
          <p:nvPr/>
        </p:nvCxnSpPr>
        <p:spPr>
          <a:xfrm>
            <a:off x="3669486" y="3990101"/>
            <a:ext cx="0" cy="902847"/>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0A38F18-F325-66D2-E75E-0EFB67D85653}"/>
              </a:ext>
            </a:extLst>
          </p:cNvPr>
          <p:cNvCxnSpPr>
            <a:cxnSpLocks/>
          </p:cNvCxnSpPr>
          <p:nvPr/>
        </p:nvCxnSpPr>
        <p:spPr>
          <a:xfrm>
            <a:off x="3863796" y="3973953"/>
            <a:ext cx="0" cy="902847"/>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500F8F-5F48-33BE-547A-20654C518FCD}"/>
              </a:ext>
            </a:extLst>
          </p:cNvPr>
          <p:cNvSpPr txBox="1"/>
          <p:nvPr/>
        </p:nvSpPr>
        <p:spPr>
          <a:xfrm>
            <a:off x="326475" y="3841359"/>
            <a:ext cx="2055232" cy="1200329"/>
          </a:xfrm>
          <a:prstGeom prst="rect">
            <a:avLst/>
          </a:prstGeom>
          <a:noFill/>
        </p:spPr>
        <p:txBody>
          <a:bodyPr wrap="square" rtlCol="0">
            <a:spAutoFit/>
          </a:bodyPr>
          <a:lstStyle/>
          <a:p>
            <a:r>
              <a:rPr lang="en-US" sz="2400" dirty="0"/>
              <a:t>Decoding braille into print</a:t>
            </a:r>
          </a:p>
        </p:txBody>
      </p:sp>
      <p:cxnSp>
        <p:nvCxnSpPr>
          <p:cNvPr id="15" name="Straight Arrow Connector 14">
            <a:extLst>
              <a:ext uri="{FF2B5EF4-FFF2-40B4-BE49-F238E27FC236}">
                <a16:creationId xmlns:a16="http://schemas.microsoft.com/office/drawing/2014/main" id="{483188A9-9523-8747-F268-B52476A810F4}"/>
              </a:ext>
            </a:extLst>
          </p:cNvPr>
          <p:cNvCxnSpPr>
            <a:cxnSpLocks/>
          </p:cNvCxnSpPr>
          <p:nvPr/>
        </p:nvCxnSpPr>
        <p:spPr>
          <a:xfrm>
            <a:off x="1861026" y="4458797"/>
            <a:ext cx="639943" cy="0"/>
          </a:xfrm>
          <a:prstGeom prst="straightConnector1">
            <a:avLst/>
          </a:prstGeom>
          <a:ln w="76200">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739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1C3A7B0C-AE48-5942-B254-A66A71AA5291}"/>
              </a:ext>
            </a:extLst>
          </p:cNvPr>
          <p:cNvSpPr>
            <a:spLocks noGrp="1"/>
          </p:cNvSpPr>
          <p:nvPr>
            <p:ph type="title"/>
          </p:nvPr>
        </p:nvSpPr>
        <p:spPr>
          <a:xfrm>
            <a:off x="2231136" y="964692"/>
            <a:ext cx="7729728" cy="1188720"/>
          </a:xfrm>
        </p:spPr>
        <p:txBody>
          <a:bodyPr/>
          <a:lstStyle/>
          <a:p>
            <a:r>
              <a:rPr lang="en-US" dirty="0"/>
              <a:t>Our Core Research Team</a:t>
            </a:r>
          </a:p>
        </p:txBody>
      </p:sp>
      <p:pic>
        <p:nvPicPr>
          <p:cNvPr id="6" name="Picture 5">
            <a:extLst>
              <a:ext uri="{FF2B5EF4-FFF2-40B4-BE49-F238E27FC236}">
                <a16:creationId xmlns:a16="http://schemas.microsoft.com/office/drawing/2014/main" id="{1713F1CA-233F-674C-9BC9-A4FE7EBD2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820" y="3429000"/>
            <a:ext cx="1714500" cy="1714500"/>
          </a:xfrm>
          <a:prstGeom prst="rect">
            <a:avLst/>
          </a:prstGeom>
        </p:spPr>
      </p:pic>
      <p:pic>
        <p:nvPicPr>
          <p:cNvPr id="9" name="Picture 8">
            <a:extLst>
              <a:ext uri="{FF2B5EF4-FFF2-40B4-BE49-F238E27FC236}">
                <a16:creationId xmlns:a16="http://schemas.microsoft.com/office/drawing/2014/main" id="{02864166-CE76-374F-AA5B-FFDDC1ED0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37" y="2781638"/>
            <a:ext cx="1905000" cy="1905000"/>
          </a:xfrm>
          <a:prstGeom prst="rect">
            <a:avLst/>
          </a:prstGeom>
        </p:spPr>
      </p:pic>
      <p:sp>
        <p:nvSpPr>
          <p:cNvPr id="12" name="TextBox 11">
            <a:extLst>
              <a:ext uri="{FF2B5EF4-FFF2-40B4-BE49-F238E27FC236}">
                <a16:creationId xmlns:a16="http://schemas.microsoft.com/office/drawing/2014/main" id="{D8862DDC-43D6-BD46-AFA9-9FEB96B40378}"/>
              </a:ext>
            </a:extLst>
          </p:cNvPr>
          <p:cNvSpPr txBox="1"/>
          <p:nvPr/>
        </p:nvSpPr>
        <p:spPr>
          <a:xfrm>
            <a:off x="1182029" y="4074308"/>
            <a:ext cx="2997783" cy="923330"/>
          </a:xfrm>
          <a:prstGeom prst="rect">
            <a:avLst/>
          </a:prstGeom>
          <a:noFill/>
        </p:spPr>
        <p:txBody>
          <a:bodyPr wrap="square" rtlCol="0">
            <a:spAutoFit/>
          </a:bodyPr>
          <a:lstStyle/>
          <a:p>
            <a:r>
              <a:rPr lang="en-US" dirty="0"/>
              <a:t>Cay Holbrook</a:t>
            </a:r>
          </a:p>
          <a:p>
            <a:r>
              <a:rPr lang="en-US" dirty="0"/>
              <a:t>Special Education</a:t>
            </a:r>
          </a:p>
          <a:p>
            <a:r>
              <a:rPr lang="en-US" dirty="0"/>
              <a:t>Braille Teacher</a:t>
            </a:r>
          </a:p>
        </p:txBody>
      </p:sp>
      <p:sp>
        <p:nvSpPr>
          <p:cNvPr id="13" name="TextBox 12">
            <a:extLst>
              <a:ext uri="{FF2B5EF4-FFF2-40B4-BE49-F238E27FC236}">
                <a16:creationId xmlns:a16="http://schemas.microsoft.com/office/drawing/2014/main" id="{90AA3627-7307-7C4A-921E-86A65DC8417B}"/>
              </a:ext>
            </a:extLst>
          </p:cNvPr>
          <p:cNvSpPr txBox="1"/>
          <p:nvPr/>
        </p:nvSpPr>
        <p:spPr>
          <a:xfrm>
            <a:off x="7848637" y="4686638"/>
            <a:ext cx="2997783" cy="923330"/>
          </a:xfrm>
          <a:prstGeom prst="rect">
            <a:avLst/>
          </a:prstGeom>
          <a:noFill/>
        </p:spPr>
        <p:txBody>
          <a:bodyPr wrap="square" rtlCol="0">
            <a:spAutoFit/>
          </a:bodyPr>
          <a:lstStyle/>
          <a:p>
            <a:r>
              <a:rPr lang="en-US" dirty="0"/>
              <a:t>Robert </a:t>
            </a:r>
            <a:r>
              <a:rPr lang="en-US" dirty="0" err="1"/>
              <a:t>Englebretson</a:t>
            </a:r>
            <a:endParaRPr lang="en-US" dirty="0"/>
          </a:p>
          <a:p>
            <a:r>
              <a:rPr lang="en-US" dirty="0"/>
              <a:t>Linguistics/Cognitive Science</a:t>
            </a:r>
          </a:p>
          <a:p>
            <a:r>
              <a:rPr lang="en-US" dirty="0"/>
              <a:t>Lifelong Braille User</a:t>
            </a:r>
          </a:p>
        </p:txBody>
      </p:sp>
      <p:sp>
        <p:nvSpPr>
          <p:cNvPr id="14" name="TextBox 13">
            <a:extLst>
              <a:ext uri="{FF2B5EF4-FFF2-40B4-BE49-F238E27FC236}">
                <a16:creationId xmlns:a16="http://schemas.microsoft.com/office/drawing/2014/main" id="{21BF1227-E1C4-6348-995A-AEB51725AD61}"/>
              </a:ext>
            </a:extLst>
          </p:cNvPr>
          <p:cNvSpPr txBox="1"/>
          <p:nvPr/>
        </p:nvSpPr>
        <p:spPr>
          <a:xfrm>
            <a:off x="4082257" y="5351658"/>
            <a:ext cx="4027486" cy="923330"/>
          </a:xfrm>
          <a:prstGeom prst="rect">
            <a:avLst/>
          </a:prstGeom>
          <a:noFill/>
        </p:spPr>
        <p:txBody>
          <a:bodyPr wrap="square" rtlCol="0">
            <a:spAutoFit/>
          </a:bodyPr>
          <a:lstStyle/>
          <a:p>
            <a:r>
              <a:rPr lang="en-US" dirty="0"/>
              <a:t>Simon Fischer-Baum</a:t>
            </a:r>
          </a:p>
          <a:p>
            <a:r>
              <a:rPr lang="en-US" dirty="0"/>
              <a:t>Cognitive Psychology</a:t>
            </a:r>
          </a:p>
          <a:p>
            <a:r>
              <a:rPr lang="en-US" dirty="0"/>
              <a:t>Braille Neophyte (but reading scientist)</a:t>
            </a:r>
          </a:p>
        </p:txBody>
      </p:sp>
      <p:pic>
        <p:nvPicPr>
          <p:cNvPr id="3" name="Picture 2">
            <a:extLst>
              <a:ext uri="{FF2B5EF4-FFF2-40B4-BE49-F238E27FC236}">
                <a16:creationId xmlns:a16="http://schemas.microsoft.com/office/drawing/2014/main" id="{CC47ED27-4505-2A48-A7AF-6CCF50E4B593}"/>
              </a:ext>
            </a:extLst>
          </p:cNvPr>
          <p:cNvPicPr>
            <a:picLocks noChangeAspect="1"/>
          </p:cNvPicPr>
          <p:nvPr/>
        </p:nvPicPr>
        <p:blipFill>
          <a:blip r:embed="rId5"/>
          <a:stretch>
            <a:fillRect/>
          </a:stretch>
        </p:blipFill>
        <p:spPr>
          <a:xfrm>
            <a:off x="1182029" y="2373175"/>
            <a:ext cx="1681475" cy="1681475"/>
          </a:xfrm>
          <a:prstGeom prst="rect">
            <a:avLst/>
          </a:prstGeom>
        </p:spPr>
      </p:pic>
    </p:spTree>
    <p:extLst>
      <p:ext uri="{BB962C8B-B14F-4D97-AF65-F5344CB8AC3E}">
        <p14:creationId xmlns:p14="http://schemas.microsoft.com/office/powerpoint/2010/main" val="3898104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normAutofit/>
          </a:bodyPr>
          <a:lstStyle/>
          <a:p>
            <a:r>
              <a:rPr lang="en-US" dirty="0"/>
              <a:t>How do we address this?</a:t>
            </a:r>
          </a:p>
        </p:txBody>
      </p:sp>
      <p:sp>
        <p:nvSpPr>
          <p:cNvPr id="13" name="Content Placeholder 4">
            <a:extLst>
              <a:ext uri="{FF2B5EF4-FFF2-40B4-BE49-F238E27FC236}">
                <a16:creationId xmlns:a16="http://schemas.microsoft.com/office/drawing/2014/main" id="{B92C1B79-7F42-1D68-375A-745A062D94FF}"/>
              </a:ext>
            </a:extLst>
          </p:cNvPr>
          <p:cNvSpPr>
            <a:spLocks noGrp="1"/>
          </p:cNvSpPr>
          <p:nvPr>
            <p:ph idx="1"/>
          </p:nvPr>
        </p:nvSpPr>
        <p:spPr>
          <a:xfrm>
            <a:off x="838200" y="1825625"/>
            <a:ext cx="10515600" cy="4351338"/>
          </a:xfrm>
        </p:spPr>
        <p:txBody>
          <a:bodyPr>
            <a:normAutofit/>
          </a:bodyPr>
          <a:lstStyle/>
          <a:p>
            <a:r>
              <a:rPr lang="en-US" dirty="0"/>
              <a:t>Worthwhile and valuable to understand how TVIs read braille!</a:t>
            </a:r>
          </a:p>
          <a:p>
            <a:r>
              <a:rPr lang="en-US" dirty="0"/>
              <a:t>Investigate the similarities and differences between how TVIs read braille and how their students read braille</a:t>
            </a:r>
          </a:p>
          <a:p>
            <a:endParaRPr lang="en-US" dirty="0"/>
          </a:p>
          <a:p>
            <a:r>
              <a:rPr lang="en-US" dirty="0"/>
              <a:t>We are doing this right now! Lexical decision– but by sight, with TVIs</a:t>
            </a:r>
          </a:p>
          <a:p>
            <a:r>
              <a:rPr lang="en-US" dirty="0"/>
              <a:t>Started collecting data here at the conference (thanks for those who already participated), continuing online.</a:t>
            </a:r>
          </a:p>
          <a:p>
            <a:r>
              <a:rPr lang="en-US" dirty="0"/>
              <a:t>If you are interested – sign up sheet in the front. Put down your email and we will reach out! </a:t>
            </a:r>
          </a:p>
        </p:txBody>
      </p:sp>
    </p:spTree>
    <p:extLst>
      <p:ext uri="{BB962C8B-B14F-4D97-AF65-F5344CB8AC3E}">
        <p14:creationId xmlns:p14="http://schemas.microsoft.com/office/powerpoint/2010/main" val="2106935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Why does this matter?</a:t>
            </a:r>
          </a:p>
        </p:txBody>
      </p:sp>
      <p:sp>
        <p:nvSpPr>
          <p:cNvPr id="3" name="Content Placeholder 2"/>
          <p:cNvSpPr>
            <a:spLocks noGrp="1"/>
          </p:cNvSpPr>
          <p:nvPr>
            <p:ph idx="1"/>
          </p:nvPr>
        </p:nvSpPr>
        <p:spPr/>
        <p:txBody>
          <a:bodyPr>
            <a:normAutofit fontScale="92500" lnSpcReduction="10000"/>
          </a:bodyPr>
          <a:lstStyle/>
          <a:p>
            <a:r>
              <a:rPr lang="en-US" dirty="0"/>
              <a:t>Like print, braille orthography is rich and internally complex, and this matters for readers/writers</a:t>
            </a:r>
          </a:p>
          <a:p>
            <a:r>
              <a:rPr lang="en-US" dirty="0"/>
              <a:t>Learning braille means needing to learn this internal structure, even when it is not explicitly taught</a:t>
            </a:r>
          </a:p>
          <a:p>
            <a:r>
              <a:rPr lang="en-US" dirty="0"/>
              <a:t>If teachers (who are usually visual-readers of braille) primarily understand and  experience braille as a ‘</a:t>
            </a:r>
            <a:r>
              <a:rPr lang="en-US" b="1" dirty="0"/>
              <a:t>code that represents </a:t>
            </a:r>
            <a:r>
              <a:rPr lang="en-US" dirty="0"/>
              <a:t>print’, then we may (consciously or not) teach our students to be 'print decoders’ rather than braille readers. </a:t>
            </a:r>
          </a:p>
          <a:p>
            <a:r>
              <a:rPr lang="en-US" dirty="0"/>
              <a:t>But if teachers intentionally conceptualize braille as a ‘</a:t>
            </a:r>
            <a:r>
              <a:rPr lang="en-US" b="1" dirty="0"/>
              <a:t>writing system’ that represents spoken language</a:t>
            </a:r>
            <a:r>
              <a:rPr lang="en-US" dirty="0"/>
              <a:t>, parallel to, equal to, and not dependent on  print, then the focus of our work may better enable our students to achieve reading fluency and literacy.</a:t>
            </a:r>
          </a:p>
        </p:txBody>
      </p:sp>
    </p:spTree>
    <p:extLst>
      <p:ext uri="{BB962C8B-B14F-4D97-AF65-F5344CB8AC3E}">
        <p14:creationId xmlns:p14="http://schemas.microsoft.com/office/powerpoint/2010/main" val="4262858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So far… </a:t>
            </a:r>
          </a:p>
        </p:txBody>
      </p:sp>
      <p:sp>
        <p:nvSpPr>
          <p:cNvPr id="3" name="Content Placeholder 2"/>
          <p:cNvSpPr>
            <a:spLocks noGrp="1"/>
          </p:cNvSpPr>
          <p:nvPr>
            <p:ph idx="1"/>
          </p:nvPr>
        </p:nvSpPr>
        <p:spPr/>
        <p:txBody>
          <a:bodyPr>
            <a:normAutofit/>
          </a:bodyPr>
          <a:lstStyle/>
          <a:p>
            <a:r>
              <a:rPr lang="en-US" dirty="0"/>
              <a:t>Only focused morphology and bridging contractions</a:t>
            </a:r>
          </a:p>
          <a:p>
            <a:r>
              <a:rPr lang="en-US" dirty="0"/>
              <a:t>But we have plans…</a:t>
            </a:r>
          </a:p>
          <a:p>
            <a:pPr lvl="1"/>
            <a:r>
              <a:rPr lang="en-US" dirty="0"/>
              <a:t>Tackling other questions with the Braille Challenge data, like if there are effects when contractions either align with (e.g., </a:t>
            </a:r>
            <a:r>
              <a:rPr lang="en-US" dirty="0">
                <a:solidFill>
                  <a:srgbClr val="00B050"/>
                </a:solidFill>
                <a:latin typeface="SimBraille" pitchFamily="49" charset="0"/>
              </a:rPr>
              <a:t>%</a:t>
            </a:r>
            <a:r>
              <a:rPr lang="en-US" dirty="0">
                <a:latin typeface="SimBraille" pitchFamily="49" charset="0"/>
              </a:rPr>
              <a:t>ack</a:t>
            </a:r>
            <a:r>
              <a:rPr lang="en-US" dirty="0"/>
              <a:t>) break up digraphs (e.g., </a:t>
            </a:r>
            <a:r>
              <a:rPr lang="en-US" dirty="0">
                <a:latin typeface="SimBraille" pitchFamily="49" charset="0"/>
              </a:rPr>
              <a:t>s</a:t>
            </a:r>
            <a:r>
              <a:rPr lang="en-US" dirty="0">
                <a:solidFill>
                  <a:srgbClr val="FF0000"/>
                </a:solidFill>
                <a:latin typeface="SimBraille" pitchFamily="49" charset="0"/>
              </a:rPr>
              <a:t>e$</a:t>
            </a:r>
            <a:r>
              <a:rPr lang="en-US" dirty="0"/>
              <a:t>)</a:t>
            </a:r>
          </a:p>
          <a:p>
            <a:pPr lvl="1"/>
            <a:r>
              <a:rPr lang="en-US" dirty="0"/>
              <a:t>Test these digraph questions with proficient adult braille readers and TVIs to see if the patterns match what we find with morphology.</a:t>
            </a:r>
          </a:p>
          <a:p>
            <a:pPr lvl="1"/>
            <a:r>
              <a:rPr lang="en-US" dirty="0"/>
              <a:t>New methods to test knowledge with proficient braille reading adults and TVIs, focused on writing (braille keystroke studies using 6 key input – we may reach out to you for this study too, if you sign up)</a:t>
            </a:r>
          </a:p>
        </p:txBody>
      </p:sp>
    </p:spTree>
    <p:extLst>
      <p:ext uri="{BB962C8B-B14F-4D97-AF65-F5344CB8AC3E}">
        <p14:creationId xmlns:p14="http://schemas.microsoft.com/office/powerpoint/2010/main" val="1529340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 but what do we do with this information?</a:t>
            </a:r>
          </a:p>
        </p:txBody>
      </p:sp>
      <p:pic>
        <p:nvPicPr>
          <p:cNvPr id="4" name="Content Placeholder 3">
            <a:extLst>
              <a:ext uri="{FF2B5EF4-FFF2-40B4-BE49-F238E27FC236}">
                <a16:creationId xmlns:a16="http://schemas.microsoft.com/office/drawing/2014/main" id="{AFF0DD04-585A-1087-B7F1-1FCCC08B11BE}"/>
              </a:ext>
            </a:extLst>
          </p:cNvPr>
          <p:cNvPicPr>
            <a:picLocks noGrp="1" noChangeAspect="1"/>
          </p:cNvPicPr>
          <p:nvPr>
            <p:ph sz="half" idx="1"/>
          </p:nvPr>
        </p:nvPicPr>
        <p:blipFill>
          <a:blip r:embed="rId3"/>
          <a:stretch>
            <a:fillRect/>
          </a:stretch>
        </p:blipFill>
        <p:spPr>
          <a:xfrm>
            <a:off x="1697182" y="2350294"/>
            <a:ext cx="3302000" cy="3302000"/>
          </a:xfrm>
        </p:spPr>
      </p:pic>
      <p:sp>
        <p:nvSpPr>
          <p:cNvPr id="5" name="Content Placeholder 4">
            <a:extLst>
              <a:ext uri="{FF2B5EF4-FFF2-40B4-BE49-F238E27FC236}">
                <a16:creationId xmlns:a16="http://schemas.microsoft.com/office/drawing/2014/main" id="{87C635BC-3A00-A7D4-4136-05FEE34A3AA5}"/>
              </a:ext>
            </a:extLst>
          </p:cNvPr>
          <p:cNvSpPr>
            <a:spLocks noGrp="1"/>
          </p:cNvSpPr>
          <p:nvPr>
            <p:ph sz="half" idx="2"/>
          </p:nvPr>
        </p:nvSpPr>
        <p:spPr>
          <a:xfrm>
            <a:off x="5777345" y="1825625"/>
            <a:ext cx="5576455" cy="4893830"/>
          </a:xfrm>
        </p:spPr>
        <p:txBody>
          <a:bodyPr>
            <a:normAutofit fontScale="92500" lnSpcReduction="10000"/>
          </a:bodyPr>
          <a:lstStyle/>
          <a:p>
            <a:r>
              <a:rPr lang="en-US" dirty="0"/>
              <a:t>Not here to do helicopter science </a:t>
            </a:r>
          </a:p>
          <a:p>
            <a:r>
              <a:rPr lang="en-US" dirty="0"/>
              <a:t>Not here to tell you what to do (certainly do not feel comfortable in what that would look like!)</a:t>
            </a:r>
          </a:p>
          <a:p>
            <a:endParaRPr lang="en-US" dirty="0"/>
          </a:p>
          <a:p>
            <a:r>
              <a:rPr lang="en-US" dirty="0"/>
              <a:t>As we move forward, we want to expand the existing collaborative nature of our research, bringing in the richness of knowledge that is in this room</a:t>
            </a:r>
          </a:p>
          <a:p>
            <a:r>
              <a:rPr lang="en-US" dirty="0"/>
              <a:t>What would be the most productive next steps to the eventual goal of bringing science to practice?</a:t>
            </a:r>
          </a:p>
        </p:txBody>
      </p:sp>
      <p:cxnSp>
        <p:nvCxnSpPr>
          <p:cNvPr id="7" name="Straight Connector 6">
            <a:extLst>
              <a:ext uri="{FF2B5EF4-FFF2-40B4-BE49-F238E27FC236}">
                <a16:creationId xmlns:a16="http://schemas.microsoft.com/office/drawing/2014/main" id="{6F99CFDE-551B-11FE-EA3D-44F0812DF071}"/>
              </a:ext>
            </a:extLst>
          </p:cNvPr>
          <p:cNvCxnSpPr/>
          <p:nvPr/>
        </p:nvCxnSpPr>
        <p:spPr>
          <a:xfrm flipH="1">
            <a:off x="1648691" y="2355273"/>
            <a:ext cx="3338945" cy="332509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65A519C-B12F-3E13-588A-F17474B222E9}"/>
              </a:ext>
            </a:extLst>
          </p:cNvPr>
          <p:cNvCxnSpPr>
            <a:cxnSpLocks/>
          </p:cNvCxnSpPr>
          <p:nvPr/>
        </p:nvCxnSpPr>
        <p:spPr>
          <a:xfrm flipH="1" flipV="1">
            <a:off x="1697182" y="2507673"/>
            <a:ext cx="3138054" cy="3172691"/>
          </a:xfrm>
          <a:prstGeom prst="line">
            <a:avLst/>
          </a:prstGeom>
          <a:ln w="1270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243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Department of Education: Malleable factors</a:t>
            </a:r>
          </a:p>
        </p:txBody>
      </p:sp>
      <p:sp>
        <p:nvSpPr>
          <p:cNvPr id="3" name="Content Placeholder 2"/>
          <p:cNvSpPr>
            <a:spLocks noGrp="1"/>
          </p:cNvSpPr>
          <p:nvPr>
            <p:ph idx="1"/>
          </p:nvPr>
        </p:nvSpPr>
        <p:spPr/>
        <p:txBody>
          <a:bodyPr>
            <a:normAutofit/>
          </a:bodyPr>
          <a:lstStyle/>
          <a:p>
            <a:r>
              <a:rPr lang="en-US" dirty="0"/>
              <a:t>What aspects of the braille learning/teaching environment could be changed?</a:t>
            </a:r>
          </a:p>
          <a:p>
            <a:pPr lvl="1"/>
            <a:r>
              <a:rPr lang="en-US" dirty="0"/>
              <a:t>Teacher attitudes and/or beliefs about braille?</a:t>
            </a:r>
          </a:p>
          <a:p>
            <a:pPr lvl="1"/>
            <a:r>
              <a:rPr lang="en-US" dirty="0"/>
              <a:t>Curricula?</a:t>
            </a:r>
          </a:p>
          <a:p>
            <a:pPr lvl="1"/>
            <a:r>
              <a:rPr lang="en-US" dirty="0"/>
              <a:t>TVI training?</a:t>
            </a:r>
          </a:p>
          <a:p>
            <a:pPr lvl="1"/>
            <a:r>
              <a:rPr lang="en-US" dirty="0"/>
              <a:t>Service delivery models?</a:t>
            </a:r>
          </a:p>
          <a:p>
            <a:r>
              <a:rPr lang="en-US" dirty="0"/>
              <a:t>How might we change these factors?</a:t>
            </a:r>
          </a:p>
          <a:p>
            <a:r>
              <a:rPr lang="en-US" dirty="0"/>
              <a:t>What kind of research is needed to determine whether changing the malleable factor actually has an impact?</a:t>
            </a:r>
          </a:p>
        </p:txBody>
      </p:sp>
    </p:spTree>
    <p:extLst>
      <p:ext uri="{BB962C8B-B14F-4D97-AF65-F5344CB8AC3E}">
        <p14:creationId xmlns:p14="http://schemas.microsoft.com/office/powerpoint/2010/main" val="2595547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What kind of evidence is needed?</a:t>
            </a:r>
          </a:p>
        </p:txBody>
      </p:sp>
      <p:sp>
        <p:nvSpPr>
          <p:cNvPr id="3" name="Content Placeholder 2"/>
          <p:cNvSpPr>
            <a:spLocks noGrp="1"/>
          </p:cNvSpPr>
          <p:nvPr>
            <p:ph idx="1"/>
          </p:nvPr>
        </p:nvSpPr>
        <p:spPr/>
        <p:txBody>
          <a:bodyPr>
            <a:normAutofit/>
          </a:bodyPr>
          <a:lstStyle/>
          <a:p>
            <a:r>
              <a:rPr lang="en-US" dirty="0"/>
              <a:t>What additional questions about the cognitive science approach to how braille is read and written would be helpful for the community of braille teachers?</a:t>
            </a:r>
          </a:p>
        </p:txBody>
      </p:sp>
    </p:spTree>
    <p:extLst>
      <p:ext uri="{BB962C8B-B14F-4D97-AF65-F5344CB8AC3E}">
        <p14:creationId xmlns:p14="http://schemas.microsoft.com/office/powerpoint/2010/main" val="4144016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7AF24-C6F1-2C12-5055-C694C729E544}"/>
              </a:ext>
            </a:extLst>
          </p:cNvPr>
          <p:cNvSpPr>
            <a:spLocks noGrp="1"/>
          </p:cNvSpPr>
          <p:nvPr>
            <p:ph type="title"/>
          </p:nvPr>
        </p:nvSpPr>
        <p:spPr/>
        <p:txBody>
          <a:bodyPr>
            <a:normAutofit/>
          </a:bodyPr>
          <a:lstStyle/>
          <a:p>
            <a:r>
              <a:rPr lang="en-US" sz="3600" dirty="0"/>
              <a:t>Funding Statement/Acknowledgements</a:t>
            </a:r>
          </a:p>
        </p:txBody>
      </p:sp>
      <p:sp>
        <p:nvSpPr>
          <p:cNvPr id="3" name="Content Placeholder 2">
            <a:extLst>
              <a:ext uri="{FF2B5EF4-FFF2-40B4-BE49-F238E27FC236}">
                <a16:creationId xmlns:a16="http://schemas.microsoft.com/office/drawing/2014/main" id="{4A03D7E7-AD4C-FF42-9765-877B8C5F60EB}"/>
              </a:ext>
            </a:extLst>
          </p:cNvPr>
          <p:cNvSpPr>
            <a:spLocks noGrp="1"/>
          </p:cNvSpPr>
          <p:nvPr>
            <p:ph idx="1"/>
          </p:nvPr>
        </p:nvSpPr>
        <p:spPr/>
        <p:txBody>
          <a:bodyPr>
            <a:normAutofit fontScale="92500" lnSpcReduction="20000"/>
          </a:bodyPr>
          <a:lstStyle/>
          <a:p>
            <a:pPr marL="0" indent="0">
              <a:buNone/>
            </a:pPr>
            <a:r>
              <a:rPr lang="en-US" dirty="0"/>
              <a:t>The research reported here was supported by the Institute of Education Sciences, U.S. Department of Education, through Grant R324A190093 to Rice University. The opinions expressed are those of the authors and do not represent views of the Institute or the U.S. Department of Education.</a:t>
            </a:r>
          </a:p>
          <a:p>
            <a:pPr marL="0" indent="0">
              <a:buNone/>
            </a:pPr>
            <a:r>
              <a:rPr lang="en-US" dirty="0"/>
              <a:t>We gratefully acknowledge the Braille Institute of America for recognizing the potential of our research and for granting us access to the Braille Challenge contests; our work simply would not have been possible without their partnership. For logistical support in preparing the Braille Challenge hardcopy data for digitization, we wish to thank Sophie Armstrong and Allana Pierce, Graduate Research Assistants at the University of British Columbia. And we would like to express our deepest gratitude to Charmaine Co for the data entry; the Braille Challenge Research Corpus would simply not be possible without her sensitive fingers, attention to detail, and strong work ethic.</a:t>
            </a:r>
          </a:p>
        </p:txBody>
      </p:sp>
    </p:spTree>
    <p:extLst>
      <p:ext uri="{BB962C8B-B14F-4D97-AF65-F5344CB8AC3E}">
        <p14:creationId xmlns:p14="http://schemas.microsoft.com/office/powerpoint/2010/main" val="137751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864006-F3BA-B440-9ABE-DA65C6786F1C}"/>
              </a:ext>
            </a:extLst>
          </p:cNvPr>
          <p:cNvSpPr>
            <a:spLocks noGrp="1"/>
          </p:cNvSpPr>
          <p:nvPr>
            <p:ph idx="1"/>
          </p:nvPr>
        </p:nvSpPr>
        <p:spPr>
          <a:xfrm>
            <a:off x="322179" y="581025"/>
            <a:ext cx="6535822" cy="6276975"/>
          </a:xfrm>
        </p:spPr>
        <p:txBody>
          <a:bodyPr>
            <a:noAutofit/>
          </a:bodyPr>
          <a:lstStyle/>
          <a:p>
            <a:r>
              <a:rPr lang="en-US" sz="2900" dirty="0"/>
              <a:t>A collaborative research project designed to increase the understanding of braille among different groups (e.g., researchers in the reading sciences, braille readers, and educators)</a:t>
            </a:r>
          </a:p>
          <a:p>
            <a:r>
              <a:rPr lang="en-US" sz="2900" dirty="0"/>
              <a:t>Understanding the complexities of braille is enhanced by the involvement of people with different perspectives</a:t>
            </a:r>
          </a:p>
          <a:p>
            <a:r>
              <a:rPr lang="en-US" sz="2900" dirty="0"/>
              <a:t>Teachers of students with visual impairments have a very important role in this collaborative understanding, especially from a practical, on-the-ground point of view</a:t>
            </a:r>
          </a:p>
        </p:txBody>
      </p:sp>
      <p:pic>
        <p:nvPicPr>
          <p:cNvPr id="4" name="Content Placeholder 6" descr="Rubin's Vase">
            <a:extLst>
              <a:ext uri="{FF2B5EF4-FFF2-40B4-BE49-F238E27FC236}">
                <a16:creationId xmlns:a16="http://schemas.microsoft.com/office/drawing/2014/main" id="{714CE1EA-010C-B4D2-D336-39F6BE968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317" y="1609368"/>
            <a:ext cx="4788505" cy="3639263"/>
          </a:xfrm>
          <a:prstGeom prst="rect">
            <a:avLst/>
          </a:prstGeom>
        </p:spPr>
      </p:pic>
    </p:spTree>
    <p:extLst>
      <p:ext uri="{BB962C8B-B14F-4D97-AF65-F5344CB8AC3E}">
        <p14:creationId xmlns:p14="http://schemas.microsoft.com/office/powerpoint/2010/main" val="22710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DFA6A-D22D-2E4B-9C4B-238737560448}"/>
              </a:ext>
            </a:extLst>
          </p:cNvPr>
          <p:cNvSpPr>
            <a:spLocks noGrp="1"/>
          </p:cNvSpPr>
          <p:nvPr>
            <p:ph type="title"/>
          </p:nvPr>
        </p:nvSpPr>
        <p:spPr/>
        <p:txBody>
          <a:bodyPr/>
          <a:lstStyle/>
          <a:p>
            <a:r>
              <a:rPr lang="en-US" dirty="0"/>
              <a:t>Think back to your entry into the field…</a:t>
            </a:r>
          </a:p>
        </p:txBody>
      </p:sp>
      <p:sp>
        <p:nvSpPr>
          <p:cNvPr id="3" name="Content Placeholder 2">
            <a:extLst>
              <a:ext uri="{FF2B5EF4-FFF2-40B4-BE49-F238E27FC236}">
                <a16:creationId xmlns:a16="http://schemas.microsoft.com/office/drawing/2014/main" id="{653220C6-4D6B-0443-BE13-D6D68E9263C8}"/>
              </a:ext>
            </a:extLst>
          </p:cNvPr>
          <p:cNvSpPr>
            <a:spLocks noGrp="1"/>
          </p:cNvSpPr>
          <p:nvPr>
            <p:ph idx="1"/>
          </p:nvPr>
        </p:nvSpPr>
        <p:spPr/>
        <p:txBody>
          <a:bodyPr>
            <a:normAutofit/>
          </a:bodyPr>
          <a:lstStyle/>
          <a:p>
            <a:r>
              <a:rPr lang="en-US" dirty="0"/>
              <a:t>Characteristics of typical TVIs</a:t>
            </a:r>
          </a:p>
          <a:p>
            <a:r>
              <a:rPr lang="en-US" dirty="0"/>
              <a:t>Characteristics of different university programs</a:t>
            </a:r>
          </a:p>
          <a:p>
            <a:r>
              <a:rPr lang="en-US" dirty="0"/>
              <a:t>You may not have been told this in university program! The way you learned braille is NOT the same way you will teach young children to read and write using braille.</a:t>
            </a:r>
          </a:p>
          <a:p>
            <a:pPr lvl="1"/>
            <a:r>
              <a:rPr lang="en-US" dirty="0"/>
              <a:t>Library of Congress Program or APIB – not tools for how to teach reading and writing through braille, it is tool for how to teach TVIs</a:t>
            </a:r>
          </a:p>
          <a:p>
            <a:r>
              <a:rPr lang="en-US" dirty="0"/>
              <a:t>Broadly, we need to reflect on whether the tools that were helpful for TVIs learning braille will be helpful for students</a:t>
            </a:r>
          </a:p>
        </p:txBody>
      </p:sp>
    </p:spTree>
    <p:extLst>
      <p:ext uri="{BB962C8B-B14F-4D97-AF65-F5344CB8AC3E}">
        <p14:creationId xmlns:p14="http://schemas.microsoft.com/office/powerpoint/2010/main" val="424852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DFA6A-D22D-2E4B-9C4B-238737560448}"/>
              </a:ext>
            </a:extLst>
          </p:cNvPr>
          <p:cNvSpPr>
            <a:spLocks noGrp="1"/>
          </p:cNvSpPr>
          <p:nvPr>
            <p:ph type="title"/>
          </p:nvPr>
        </p:nvSpPr>
        <p:spPr/>
        <p:txBody>
          <a:bodyPr/>
          <a:lstStyle/>
          <a:p>
            <a:r>
              <a:rPr lang="en-US" dirty="0"/>
              <a:t>Large-scale Goals</a:t>
            </a:r>
          </a:p>
        </p:txBody>
      </p:sp>
      <p:sp>
        <p:nvSpPr>
          <p:cNvPr id="3" name="Content Placeholder 2">
            <a:extLst>
              <a:ext uri="{FF2B5EF4-FFF2-40B4-BE49-F238E27FC236}">
                <a16:creationId xmlns:a16="http://schemas.microsoft.com/office/drawing/2014/main" id="{653220C6-4D6B-0443-BE13-D6D68E9263C8}"/>
              </a:ext>
            </a:extLst>
          </p:cNvPr>
          <p:cNvSpPr>
            <a:spLocks noGrp="1"/>
          </p:cNvSpPr>
          <p:nvPr>
            <p:ph idx="1"/>
          </p:nvPr>
        </p:nvSpPr>
        <p:spPr/>
        <p:txBody>
          <a:bodyPr/>
          <a:lstStyle/>
          <a:p>
            <a:r>
              <a:rPr lang="en-US" dirty="0"/>
              <a:t>Create a research community with deep commitments to learning from diverse perspectives, valuing differences of understanding and opinion and moving forward to provide data that informs our practice</a:t>
            </a:r>
          </a:p>
          <a:p>
            <a:r>
              <a:rPr lang="en-US" dirty="0"/>
              <a:t>Make changes in practice where change is needed based on data</a:t>
            </a:r>
          </a:p>
        </p:txBody>
      </p:sp>
    </p:spTree>
    <p:extLst>
      <p:ext uri="{BB962C8B-B14F-4D97-AF65-F5344CB8AC3E}">
        <p14:creationId xmlns:p14="http://schemas.microsoft.com/office/powerpoint/2010/main" val="138140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B44086-FA95-478C-B63E-65F11CCAA4A6}"/>
              </a:ext>
            </a:extLst>
          </p:cNvPr>
          <p:cNvSpPr>
            <a:spLocks noGrp="1"/>
          </p:cNvSpPr>
          <p:nvPr>
            <p:ph type="title"/>
          </p:nvPr>
        </p:nvSpPr>
        <p:spPr/>
        <p:txBody>
          <a:bodyPr/>
          <a:lstStyle/>
          <a:p>
            <a:r>
              <a:rPr lang="en-US" dirty="0"/>
              <a:t>What is Braille?</a:t>
            </a:r>
          </a:p>
        </p:txBody>
      </p:sp>
      <p:sp>
        <p:nvSpPr>
          <p:cNvPr id="2" name="Content Placeholder 1">
            <a:extLst>
              <a:ext uri="{FF2B5EF4-FFF2-40B4-BE49-F238E27FC236}">
                <a16:creationId xmlns:a16="http://schemas.microsoft.com/office/drawing/2014/main" id="{4F8DAFEA-8924-6E49-807A-2D3143A1460E}"/>
              </a:ext>
            </a:extLst>
          </p:cNvPr>
          <p:cNvSpPr>
            <a:spLocks noGrp="1"/>
          </p:cNvSpPr>
          <p:nvPr>
            <p:ph idx="1"/>
          </p:nvPr>
        </p:nvSpPr>
        <p:spPr/>
        <p:txBody>
          <a:bodyPr>
            <a:normAutofit fontScale="92500" lnSpcReduction="10000"/>
          </a:bodyPr>
          <a:lstStyle/>
          <a:p>
            <a:r>
              <a:rPr lang="en-US" dirty="0"/>
              <a:t>Braille is a </a:t>
            </a:r>
            <a:r>
              <a:rPr lang="en-US" u="sng" dirty="0"/>
              <a:t>tactile</a:t>
            </a:r>
            <a:r>
              <a:rPr lang="en-US" dirty="0"/>
              <a:t> </a:t>
            </a:r>
            <a:r>
              <a:rPr lang="en-US" u="sng" dirty="0"/>
              <a:t>writing system</a:t>
            </a:r>
            <a:r>
              <a:rPr lang="en-US" dirty="0"/>
              <a:t> that enables people who are blind or visually impaired to read and write</a:t>
            </a:r>
          </a:p>
          <a:p>
            <a:pPr lvl="1"/>
            <a:r>
              <a:rPr lang="en-US" dirty="0"/>
              <a:t>Writing system:  An arbitrary set of symbols that conventionally represents a spoken language in a non-ephemeral, non-auditory way.</a:t>
            </a:r>
          </a:p>
          <a:p>
            <a:pPr lvl="1"/>
            <a:r>
              <a:rPr lang="en-US" dirty="0"/>
              <a:t>Two basic components of every writing system:</a:t>
            </a:r>
          </a:p>
          <a:p>
            <a:pPr lvl="1"/>
            <a:r>
              <a:rPr lang="en-US" dirty="0"/>
              <a:t>Script: The set of symbols.</a:t>
            </a:r>
          </a:p>
          <a:p>
            <a:pPr lvl="1"/>
            <a:r>
              <a:rPr lang="en-US" dirty="0"/>
              <a:t>Orthography: How those symbols are conventionally arranged; ‘spelling’.</a:t>
            </a:r>
          </a:p>
          <a:p>
            <a:r>
              <a:rPr lang="en-US" dirty="0"/>
              <a:t>English braille, like English print, is a ‘writing system’ – a written representation of the spoken language.</a:t>
            </a:r>
          </a:p>
          <a:p>
            <a:pPr lvl="1"/>
            <a:r>
              <a:rPr lang="en-US" dirty="0"/>
              <a:t>This perspective differs from that of many professionals who conceptualize braille as a ‘code that represents print’.</a:t>
            </a:r>
          </a:p>
          <a:p>
            <a:pPr lvl="1"/>
            <a:r>
              <a:rPr lang="en-US" dirty="0"/>
              <a:t>This difference in perspective may have consequences for how braille is taught and learned.</a:t>
            </a:r>
          </a:p>
        </p:txBody>
      </p:sp>
    </p:spTree>
    <p:extLst>
      <p:ext uri="{BB962C8B-B14F-4D97-AF65-F5344CB8AC3E}">
        <p14:creationId xmlns:p14="http://schemas.microsoft.com/office/powerpoint/2010/main" val="2306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Question</a:t>
            </a:r>
          </a:p>
        </p:txBody>
      </p:sp>
      <p:sp>
        <p:nvSpPr>
          <p:cNvPr id="3" name="Content Placeholder 2"/>
          <p:cNvSpPr>
            <a:spLocks noGrp="1"/>
          </p:cNvSpPr>
          <p:nvPr>
            <p:ph idx="1"/>
          </p:nvPr>
        </p:nvSpPr>
        <p:spPr/>
        <p:txBody>
          <a:bodyPr>
            <a:normAutofit lnSpcReduction="10000"/>
          </a:bodyPr>
          <a:lstStyle/>
          <a:p>
            <a:r>
              <a:rPr lang="en-US" sz="2800" dirty="0"/>
              <a:t>Do proficient braille readers read braille as a ‘code that represents print’, decoding braille into uncontracted/print orthography, from which they access sound and meaning?</a:t>
            </a:r>
          </a:p>
          <a:p>
            <a:pPr lvl="1"/>
            <a:r>
              <a:rPr lang="en-US" sz="2400" dirty="0"/>
              <a:t>i.e. braille enables blind people to read print</a:t>
            </a:r>
          </a:p>
          <a:p>
            <a:pPr lvl="1"/>
            <a:r>
              <a:rPr lang="en-US" sz="2400" dirty="0"/>
              <a:t>Braille makes print accessible</a:t>
            </a:r>
          </a:p>
          <a:p>
            <a:r>
              <a:rPr lang="en-US" sz="2800" dirty="0"/>
              <a:t>Or, do proficient braille readers read braille on its own terms, as a ‘writing system’, which,  just like print, provides direct access to sound and meaning?</a:t>
            </a:r>
          </a:p>
          <a:p>
            <a:pPr lvl="1"/>
            <a:r>
              <a:rPr lang="en-US" sz="2400" dirty="0"/>
              <a:t>i.e. braille enables blind people to read.</a:t>
            </a:r>
          </a:p>
          <a:p>
            <a:pPr lvl="1"/>
            <a:r>
              <a:rPr lang="en-US" sz="2400" dirty="0"/>
              <a:t>Braille makes literacy accessible</a:t>
            </a:r>
          </a:p>
          <a:p>
            <a:r>
              <a:rPr lang="en-US" sz="2800" dirty="0"/>
              <a:t>Our ongoing research suggests the latter (writing-system) approach</a:t>
            </a:r>
          </a:p>
        </p:txBody>
      </p:sp>
    </p:spTree>
    <p:extLst>
      <p:ext uri="{BB962C8B-B14F-4D97-AF65-F5344CB8AC3E}">
        <p14:creationId xmlns:p14="http://schemas.microsoft.com/office/powerpoint/2010/main" val="384802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3190FA8-14A0-95DD-CF28-BB67AA73F2F8}"/>
              </a:ext>
            </a:extLst>
          </p:cNvPr>
          <p:cNvSpPr>
            <a:spLocks noGrp="1"/>
          </p:cNvSpPr>
          <p:nvPr>
            <p:ph type="title"/>
          </p:nvPr>
        </p:nvSpPr>
        <p:spPr>
          <a:xfrm>
            <a:off x="838200" y="915844"/>
            <a:ext cx="10515600" cy="1325563"/>
          </a:xfrm>
        </p:spPr>
        <p:txBody>
          <a:bodyPr>
            <a:noAutofit/>
          </a:bodyPr>
          <a:lstStyle/>
          <a:p>
            <a:r>
              <a:rPr lang="en-US" sz="3200" b="0" i="0" u="none" strike="noStrike" dirty="0" err="1">
                <a:solidFill>
                  <a:srgbClr val="000000"/>
                </a:solidFill>
                <a:effectLst/>
                <a:cs typeface="Calibri" panose="020F0502020204030204" pitchFamily="34" charset="0"/>
              </a:rPr>
              <a:t>Englebretson</a:t>
            </a:r>
            <a:r>
              <a:rPr lang="en-US" sz="3200" b="0" i="0" u="none" strike="noStrike" dirty="0">
                <a:solidFill>
                  <a:srgbClr val="000000"/>
                </a:solidFill>
                <a:effectLst/>
                <a:cs typeface="Calibri" panose="020F0502020204030204" pitchFamily="34" charset="0"/>
              </a:rPr>
              <a:t>, Robert, M. Cay Holbrook, and Simon Fischer-Baum. (2023). “A position paper on researching braille in the cognitive sciences: De-centering the sighted norm”. </a:t>
            </a:r>
            <a:r>
              <a:rPr lang="en-US" sz="3200" b="0" i="1" u="none" strike="noStrike" dirty="0">
                <a:solidFill>
                  <a:srgbClr val="000000"/>
                </a:solidFill>
                <a:effectLst/>
                <a:cs typeface="Calibri" panose="020F0502020204030204" pitchFamily="34" charset="0"/>
              </a:rPr>
              <a:t>Journal of Applied Psycholinguistics </a:t>
            </a:r>
            <a:r>
              <a:rPr lang="en-US" sz="3200" b="0" u="none" strike="noStrike" dirty="0">
                <a:solidFill>
                  <a:srgbClr val="000000"/>
                </a:solidFill>
                <a:effectLst/>
                <a:cs typeface="Calibri" panose="020F0502020204030204" pitchFamily="34" charset="0"/>
              </a:rPr>
              <a:t>[Special Issue: Towards a just and equitable applied psycholinguistics]</a:t>
            </a:r>
            <a:r>
              <a:rPr lang="en-US" sz="3200" b="0" i="1" u="none" strike="noStrike" dirty="0">
                <a:solidFill>
                  <a:srgbClr val="000000"/>
                </a:solidFill>
                <a:effectLst/>
                <a:cs typeface="Calibri" panose="020F0502020204030204" pitchFamily="34" charset="0"/>
              </a:rPr>
              <a:t>, 44</a:t>
            </a:r>
            <a:r>
              <a:rPr lang="en-US" sz="3200" b="0" i="0" u="none" strike="noStrike" dirty="0">
                <a:solidFill>
                  <a:srgbClr val="000000"/>
                </a:solidFill>
                <a:effectLst/>
                <a:cs typeface="Calibri" panose="020F0502020204030204" pitchFamily="34" charset="0"/>
              </a:rPr>
              <a:t>(3), 400-415.  </a:t>
            </a:r>
            <a:r>
              <a:rPr lang="en-US" sz="3200" b="0" i="0" u="none" strike="noStrike" dirty="0">
                <a:solidFill>
                  <a:srgbClr val="00246A"/>
                </a:solidFill>
                <a:effectLst/>
                <a:cs typeface="Calibri" panose="020F0502020204030204" pitchFamily="34" charset="0"/>
                <a:hlinkClick r:id="rId3"/>
              </a:rPr>
              <a:t>http://doi.org/10.1017/S0142716423000061</a:t>
            </a:r>
            <a:endParaRPr lang="en-US" sz="3200" dirty="0"/>
          </a:p>
        </p:txBody>
      </p:sp>
    </p:spTree>
    <p:extLst>
      <p:ext uri="{BB962C8B-B14F-4D97-AF65-F5344CB8AC3E}">
        <p14:creationId xmlns:p14="http://schemas.microsoft.com/office/powerpoint/2010/main" val="2780907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22220</TotalTime>
  <Words>2458</Words>
  <Application>Microsoft Macintosh PowerPoint</Application>
  <PresentationFormat>Widescreen</PresentationFormat>
  <Paragraphs>243</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Apple Braille Outline 6 Dot</vt:lpstr>
      <vt:lpstr>Arial</vt:lpstr>
      <vt:lpstr>Calibri</vt:lpstr>
      <vt:lpstr>Calibri Light</vt:lpstr>
      <vt:lpstr>Courier New</vt:lpstr>
      <vt:lpstr>SimBraille</vt:lpstr>
      <vt:lpstr>Office Theme</vt:lpstr>
      <vt:lpstr>Building a Science of Braille Reading</vt:lpstr>
      <vt:lpstr>Outline</vt:lpstr>
      <vt:lpstr>Our Core Research Team</vt:lpstr>
      <vt:lpstr>PowerPoint Presentation</vt:lpstr>
      <vt:lpstr>Think back to your entry into the field…</vt:lpstr>
      <vt:lpstr>Large-scale Goals</vt:lpstr>
      <vt:lpstr>What is Braille?</vt:lpstr>
      <vt:lpstr>Key Question</vt:lpstr>
      <vt:lpstr>Englebretson, Robert, M. Cay Holbrook, and Simon Fischer-Baum. (2023). “A position paper on researching braille in the cognitive sciences: De-centering the sighted norm”. Journal of Applied Psycholinguistics [Special Issue: Towards a just and equitable applied psycholinguistics], 44(3), 400-415.  http://doi.org/10.1017/S0142716423000061</vt:lpstr>
      <vt:lpstr>We’ve started to answer this question. Evidence from Morphology and Braille Contractions</vt:lpstr>
      <vt:lpstr>Background: Let’s talk about English Morphology</vt:lpstr>
      <vt:lpstr>Background: Let’s talk about English Morphology #2</vt:lpstr>
      <vt:lpstr>In many Words, Braille Contractions are Required to Bridge Morpheme Boundaries</vt:lpstr>
      <vt:lpstr>Question: Do contractions that bridge morpheme boundaries interfere with fluent braille reading and writing? Evidence from two studies shows that they do.</vt:lpstr>
      <vt:lpstr>Englebretson, Robert., M. Cay Holbrook, Rebecca Treiman, and Simon Fischer-Baum. (2023). “The primacy of morphology in English Braille spelling: An analysis of bridging contractions”. Morphology [Special Issue on Morphology and Spelling], Online ahead of print. http://doi.org/10.1007/s11525-023-09413-8. </vt:lpstr>
      <vt:lpstr>Materials</vt:lpstr>
      <vt:lpstr>Our Research Questions</vt:lpstr>
      <vt:lpstr>Quick Summary of Results</vt:lpstr>
      <vt:lpstr>Figure 1</vt:lpstr>
      <vt:lpstr>What This Tells Us</vt:lpstr>
      <vt:lpstr>Fischer-Baum, Simon, &amp; Robert Englebretson. 2016. "Orthographic units in the absence of visual processing: Evidence from sublexical structure in braille." Cognition 153: 161-174.</vt:lpstr>
      <vt:lpstr>Lexical decision</vt:lpstr>
      <vt:lpstr>Morphology Experiment</vt:lpstr>
      <vt:lpstr>Results: Adult literate braille readers</vt:lpstr>
      <vt:lpstr>Morphology Experiment: Findings &amp; Conclusions</vt:lpstr>
      <vt:lpstr>Writing system vs. Code based approach</vt:lpstr>
      <vt:lpstr>Who knows braille?</vt:lpstr>
      <vt:lpstr>Why might it be different?</vt:lpstr>
      <vt:lpstr>Why might it be different?</vt:lpstr>
      <vt:lpstr>How do we address this?</vt:lpstr>
      <vt:lpstr>Why does this matter?</vt:lpstr>
      <vt:lpstr>So far… </vt:lpstr>
      <vt:lpstr>OK but what do we do with this information?</vt:lpstr>
      <vt:lpstr>Department of Education: Malleable factors</vt:lpstr>
      <vt:lpstr>What kind of evidence is needed?</vt:lpstr>
      <vt:lpstr>Funding Statement/Acknowledgements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GITWL 2023 (Holbrook, Englebretson, Fischer-Baum)</dc:title>
  <dc:creator>Holbrook, Englebretson, Fischer-Baum</dc:creator>
  <cp:lastModifiedBy>Fischer-Baum, Simon</cp:lastModifiedBy>
  <cp:revision>72</cp:revision>
  <dcterms:created xsi:type="dcterms:W3CDTF">2022-07-05T16:29:56Z</dcterms:created>
  <dcterms:modified xsi:type="dcterms:W3CDTF">2023-12-01T15:45:50Z</dcterms:modified>
</cp:coreProperties>
</file>